
<file path=[Content_Types].xml><?xml version="1.0" encoding="utf-8"?>
<Types xmlns="http://schemas.openxmlformats.org/package/2006/content-types"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11.xml" ContentType="application/vnd.openxmlformats-officedocument.presentationml.slideLayout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xml" ContentType="application/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2" r:id="rId2"/>
    <p:sldId id="294" r:id="rId3"/>
    <p:sldId id="293" r:id="rId4"/>
    <p:sldId id="296" r:id="rId5"/>
    <p:sldId id="297" r:id="rId6"/>
    <p:sldId id="259" r:id="rId7"/>
    <p:sldId id="258" r:id="rId8"/>
    <p:sldId id="299" r:id="rId9"/>
    <p:sldId id="298" r:id="rId10"/>
    <p:sldId id="265" r:id="rId11"/>
    <p:sldId id="300" r:id="rId12"/>
    <p:sldId id="301" r:id="rId13"/>
    <p:sldId id="266" r:id="rId14"/>
    <p:sldId id="303" r:id="rId15"/>
    <p:sldId id="304" r:id="rId16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72B00"/>
    <a:srgbClr val="3333FF"/>
    <a:srgbClr val="FF3300"/>
    <a:srgbClr val="FFFF00"/>
    <a:srgbClr val="CCFFFF"/>
    <a:srgbClr val="00CC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5812" autoAdjust="0"/>
    <p:restoredTop sz="78967" autoAdjust="0"/>
  </p:normalViewPr>
  <p:slideViewPr>
    <p:cSldViewPr>
      <p:cViewPr>
        <p:scale>
          <a:sx n="72" d="100"/>
          <a:sy n="72" d="100"/>
        </p:scale>
        <p:origin x="-2808" y="-832"/>
      </p:cViewPr>
      <p:guideLst>
        <p:guide orient="horz" pos="2160"/>
        <p:guide pos="943"/>
      </p:guideLst>
    </p:cSldViewPr>
  </p:slideViewPr>
  <p:outlineViewPr>
    <p:cViewPr>
      <p:scale>
        <a:sx n="33" d="100"/>
        <a:sy n="33" d="100"/>
      </p:scale>
      <p:origin x="0" y="9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A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fld id="{2EEF02B5-77C3-7A4C-BE3D-801A9A0D2CDB}" type="datetime1">
              <a:rPr lang="en-AU"/>
              <a:pPr/>
              <a:t>8/10/12</a:t>
            </a:fld>
            <a:endParaRPr lang="en-AU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/>
            </a:lvl1pPr>
          </a:lstStyle>
          <a:p>
            <a:endParaRPr lang="en-AU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/>
            </a:lvl1pPr>
          </a:lstStyle>
          <a:p>
            <a:fld id="{37817AAD-B8A1-7A40-8F86-27F7F2495407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1346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1D7AC4-194E-F349-88D7-5E2A1412B7F0}" type="datetimeFigureOut">
              <a:rPr lang="en-US" smtClean="0"/>
              <a:pPr/>
              <a:t>8/10/12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05DF0B-29AB-084C-80F2-FF283B6886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0914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4931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Successful insertion of a supraglottic airway is confirmed by: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Capnography trace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of air movement, chest movement and auscultation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Maintenance of oxygen saturation &gt; 85%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Inflation pressures of &lt;25 mmHg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distension of the stomach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air leak around the cuff</a:t>
            </a:r>
          </a:p>
          <a:p>
            <a:endParaRPr lang="en-US" dirty="0" smtClean="0"/>
          </a:p>
          <a:p>
            <a:r>
              <a:rPr lang="en-US" dirty="0" smtClean="0"/>
              <a:t>There is over a 90% success rate for novice users</a:t>
            </a:r>
          </a:p>
          <a:p>
            <a:r>
              <a:rPr lang="en-US" dirty="0" smtClean="0"/>
              <a:t>Second generation airways have a second</a:t>
            </a:r>
            <a:r>
              <a:rPr lang="en-US" baseline="0" dirty="0" smtClean="0"/>
              <a:t> lumen that can be used for suction of gastric contents.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387210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If the first attempt at intubation is unsuccessful run through a 7-point checklist before trying a second time: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oxygen via Bag Mask Ventilation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Call for assistance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changing the pillow or patient position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changing the blade or using a videolaryngoscope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using a bougie or introducer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Consider using a smaller tube</a:t>
            </a:r>
          </a:p>
          <a:p>
            <a:pPr lvl="0"/>
            <a:r>
              <a:rPr lang="en-A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Apply external laryngeal manipulation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Two attempts only</a:t>
            </a:r>
            <a:endParaRPr lang="en-A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dirty="0" smtClean="0"/>
              <a:t>Video laryngoscopes may improve the</a:t>
            </a:r>
            <a:r>
              <a:rPr lang="en-US" baseline="0" dirty="0" smtClean="0"/>
              <a:t> success of insertion for novices but there are no controlled trials yet.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5583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Three things are required</a:t>
            </a:r>
            <a:r>
              <a:rPr lang="en-US" baseline="0" dirty="0" smtClean="0"/>
              <a:t> for success:</a:t>
            </a:r>
          </a:p>
          <a:p>
            <a:r>
              <a:rPr lang="en-US" baseline="0" dirty="0" smtClean="0"/>
              <a:t>	the decision to proceed</a:t>
            </a:r>
          </a:p>
          <a:p>
            <a:r>
              <a:rPr lang="en-US" baseline="0" dirty="0" smtClean="0"/>
              <a:t> 	the equipment to perform the technique of choice</a:t>
            </a:r>
          </a:p>
          <a:p>
            <a:r>
              <a:rPr lang="en-US" baseline="0" dirty="0" smtClean="0"/>
              <a:t>	previous practice in the technique</a:t>
            </a:r>
          </a:p>
          <a:p>
            <a:r>
              <a:rPr lang="en-US" baseline="0" dirty="0" smtClean="0"/>
              <a:t>Have a plan, then prepare and practice the 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65609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algorithm is similar in concept to</a:t>
            </a:r>
            <a:r>
              <a:rPr lang="en-US" baseline="0" dirty="0" smtClean="0"/>
              <a:t> the cardiac arrest algorithm that is now the standard.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Blue boxes</a:t>
            </a:r>
            <a:r>
              <a:rPr lang="en-US" baseline="0" dirty="0" smtClean="0"/>
              <a:t> indicate that everybody should be able to perform a task.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Green boxes should be able to be performed by anybody with First Aid training or above.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Orange requires more advanced training.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Red is a specific skill that requires team training on a regular basis.</a:t>
            </a:r>
            <a:endParaRPr lang="en-US" dirty="0" smtClean="0"/>
          </a:p>
          <a:p>
            <a:r>
              <a:rPr lang="en-US" dirty="0" smtClean="0"/>
              <a:t>Next we will practice each of these skills and run through some scenarios.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7916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For some a refresher, for others an introduction, this workshop</a:t>
            </a:r>
            <a:r>
              <a:rPr lang="en-US" baseline="0" dirty="0" smtClean="0"/>
              <a:t> aims to introduce a formal algorithm approach to care of the airway in a resuscitation situation.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02862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algorithm is similar in concept to</a:t>
            </a:r>
            <a:r>
              <a:rPr lang="en-US" baseline="0" dirty="0" smtClean="0"/>
              <a:t> the cardiac arrest algorithm that is now the standard.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Blue boxes</a:t>
            </a:r>
            <a:r>
              <a:rPr lang="en-US" baseline="0" dirty="0" smtClean="0"/>
              <a:t> indicate that everybody should be able to perform a task.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Green boxes should be able to be performed by anybody with First Aid training or above.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Orange requires more advanced training.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Red is a specific skill that requires team training on a regular basis.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7916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any situation remember DRS ABCD – Danger, Responsiveness, Send for Help, Airway, Breathing, Circulation, Defibrillation.</a:t>
            </a:r>
          </a:p>
          <a:p>
            <a:r>
              <a:rPr lang="en-US" dirty="0" smtClean="0"/>
              <a:t>Most airway problems occur in patients with reduced levels of consciousness.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84506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AU" baseline="0" dirty="0" smtClean="0"/>
              <a:t>Although all algorithms use ABC – the first thing to check is the patient’s breathing. If the patient is breathing the airway is assessed at the same time.</a:t>
            </a:r>
            <a:endParaRPr lang="en-AU" dirty="0" smtClean="0"/>
          </a:p>
          <a:p>
            <a:r>
              <a:rPr lang="en-AU" dirty="0" smtClean="0"/>
              <a:t>If the patient is unresponsive and is </a:t>
            </a:r>
            <a:r>
              <a:rPr lang="en-AU" i="1" dirty="0" smtClean="0"/>
              <a:t>not</a:t>
            </a:r>
            <a:r>
              <a:rPr lang="en-AU" dirty="0" smtClean="0"/>
              <a:t> breathing, this</a:t>
            </a:r>
            <a:r>
              <a:rPr lang="en-AU" baseline="0" dirty="0" smtClean="0"/>
              <a:t> is a cardiac arrest (or cardiorespiratory arrest). Follow the arrest protocol – start chest compressions while calling for help.</a:t>
            </a:r>
          </a:p>
          <a:p>
            <a:r>
              <a:rPr lang="en-AU" dirty="0" smtClean="0"/>
              <a:t>The abdomen is often</a:t>
            </a:r>
            <a:r>
              <a:rPr lang="en-AU" baseline="0" dirty="0" smtClean="0"/>
              <a:t> the key to diagnosing airway obstruction. Abnormal movement of the abdomen may indicate upper airway obstruction.</a:t>
            </a:r>
          </a:p>
          <a:p>
            <a:r>
              <a:rPr lang="en-AU" baseline="0" dirty="0" smtClean="0"/>
              <a:t>There is always somebody available – check that participants know the local phone numbers and emergency systems in place at your institution.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14145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1">
                    <a:lumMod val="75000"/>
                  </a:schemeClr>
                </a:solidFill>
              </a:rPr>
              <a:t>Opening the airway can be done by anybody</a:t>
            </a:r>
            <a:r>
              <a:rPr lang="en-AU" baseline="0" dirty="0" smtClean="0">
                <a:solidFill>
                  <a:schemeClr val="accent1">
                    <a:lumMod val="75000"/>
                  </a:schemeClr>
                </a:solidFill>
              </a:rPr>
              <a:t> at any time.</a:t>
            </a:r>
          </a:p>
          <a:p>
            <a:r>
              <a:rPr lang="en-AU" baseline="0" dirty="0" smtClean="0">
                <a:solidFill>
                  <a:schemeClr val="accent1">
                    <a:lumMod val="75000"/>
                  </a:schemeClr>
                </a:solidFill>
              </a:rPr>
              <a:t>Chin lift can be performed with one finger and is probably the most important technique that any person can learn in resuscitation.</a:t>
            </a:r>
          </a:p>
          <a:p>
            <a:r>
              <a:rPr lang="en-AU" baseline="0" dirty="0" smtClean="0">
                <a:solidFill>
                  <a:schemeClr val="accent1">
                    <a:lumMod val="75000"/>
                  </a:schemeClr>
                </a:solidFill>
              </a:rPr>
              <a:t>Head Tilt may be contraindicated in cervical spine injured patients – consider jaw thrust.</a:t>
            </a:r>
          </a:p>
          <a:p>
            <a:r>
              <a:rPr lang="en-AU" baseline="0" dirty="0" smtClean="0">
                <a:solidFill>
                  <a:schemeClr val="accent1">
                    <a:lumMod val="75000"/>
                  </a:schemeClr>
                </a:solidFill>
              </a:rPr>
              <a:t>Alternates to a simple face mask are non-rebreathing or venturi masks. A bag mask system with reservoir and high flow oxygen can administer 100% inspired oxygen.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59802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One person holds the mask on the face,</a:t>
            </a:r>
            <a:r>
              <a:rPr lang="en-AU" baseline="0" dirty="0" smtClean="0"/>
              <a:t> the important points are to maintain a seal and to keep the airway open.</a:t>
            </a:r>
          </a:p>
          <a:p>
            <a:r>
              <a:rPr lang="en-AU" baseline="0" dirty="0" smtClean="0"/>
              <a:t>Opening the airway is performed with chin lift / head tilt, jaw thrust, oral and nasal airways.</a:t>
            </a:r>
          </a:p>
          <a:p>
            <a:r>
              <a:rPr lang="en-AU" baseline="0" dirty="0" smtClean="0"/>
              <a:t>Bag Mask Ventilation can be used in a spontaneously breathing patient – with oxygen attached and a rebreathing bag it can give 100% inspired oxygen.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4792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two key concepts here:</a:t>
            </a:r>
          </a:p>
          <a:p>
            <a:r>
              <a:rPr lang="en-US" dirty="0" smtClean="0"/>
              <a:t>	the triangle of airway management – BMV</a:t>
            </a:r>
            <a:r>
              <a:rPr lang="en-US" baseline="0" dirty="0" smtClean="0"/>
              <a:t> / LMA / ETT</a:t>
            </a:r>
          </a:p>
          <a:p>
            <a:r>
              <a:rPr lang="en-US" baseline="0" dirty="0" smtClean="0"/>
              <a:t>	if prolonged hypoxia develops, make the decision to perform an infraglottic airway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5189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Reinforces the concept of the three options BMV / LMA / ETT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05DF0B-29AB-084C-80F2-FF283B68862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9837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29937"/>
            <a:ext cx="8420100" cy="1470513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96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61487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8622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6" y="609967"/>
            <a:ext cx="2105025" cy="54864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609967"/>
            <a:ext cx="6094942" cy="5486400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508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445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33" y="4407145"/>
            <a:ext cx="8420100" cy="13617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33" y="2906958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8814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567"/>
            <a:ext cx="40999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3067" y="1981567"/>
            <a:ext cx="40999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72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760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358"/>
            <a:ext cx="4377444" cy="6396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997"/>
            <a:ext cx="4377444" cy="39510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259" y="1535358"/>
            <a:ext cx="4377442" cy="63964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259" y="2174997"/>
            <a:ext cx="4377442" cy="39510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866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33636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8955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2562"/>
            <a:ext cx="3258433" cy="11627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2562"/>
            <a:ext cx="5537728" cy="58534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344"/>
            <a:ext cx="3258433" cy="46906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9618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19" y="4800600"/>
            <a:ext cx="5943600" cy="56710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19" y="613263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19" y="5367704"/>
            <a:ext cx="5943600" cy="8044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1118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 charset="0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 cover page_introduc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990600" y="3962400"/>
            <a:ext cx="5029200" cy="276999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="" xmlns:p="http://schemas.openxmlformats.org/presentationml/2006/main" xmlns:mv="urn:schemas-microsoft-com:mac:vml" xmlns:mc="http://schemas.openxmlformats.org/markup-compatibility/2006" xmlns:r="http://schemas.openxmlformats.org/officeDocument/2006/relationships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a="http://schemas.openxmlformats.org/drawingml/2006/main" xmlns="" xmlns:p="http://schemas.openxmlformats.org/presentationml/2006/main" xmlns:mv="urn:schemas-microsoft-com:mac:vml" xmlns:mc="http://schemas.openxmlformats.org/markup-compatibility/2006" xmlns:r="http://schemas.openxmlformats.org/officeDocument/2006/relationship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914400" y="3581400"/>
            <a:ext cx="5029200" cy="67710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:a="http://schemas.openxmlformats.org/drawingml/2006/main" xmlns="" xmlns:p="http://schemas.openxmlformats.org/presentationml/2006/main" xmlns:mv="urn:schemas-microsoft-com:mac:vml" xmlns:mc="http://schemas.openxmlformats.org/markup-compatibility/2006" xmlns:r="http://schemas.openxmlformats.org/officeDocument/2006/relationships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:a="http://schemas.openxmlformats.org/drawingml/2006/main" xmlns="" xmlns:p="http://schemas.openxmlformats.org/presentationml/2006/main" xmlns:mv="urn:schemas-microsoft-com:mac:vml" xmlns:mc="http://schemas.openxmlformats.org/markup-compatibility/2006" xmlns:r="http://schemas.openxmlformats.org/officeDocument/2006/relationship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sz="3800" b="0" dirty="0" smtClean="0"/>
              <a:t>Introduction</a:t>
            </a:r>
            <a:endParaRPr lang="en-US" sz="3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776536" y="476672"/>
            <a:ext cx="8420100" cy="1143000"/>
          </a:xfrm>
          <a:noFill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>
                <a:ea typeface="ＭＳ Ｐゴシック" charset="0"/>
              </a:rPr>
              <a:t>What To Do Next</a:t>
            </a:r>
            <a:r>
              <a:rPr lang="en-AU" dirty="0" smtClean="0">
                <a:ea typeface="ＭＳ Ｐゴシック" charset="0"/>
              </a:rPr>
              <a:t>?</a:t>
            </a:r>
            <a:endParaRPr lang="en-AU" dirty="0">
              <a:ea typeface="ＭＳ Ｐゴシック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528" y="1484784"/>
            <a:ext cx="8420100" cy="4876800"/>
          </a:xfrm>
          <a:noFill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 smtClean="0">
                <a:ea typeface="ＭＳ Ｐゴシック" charset="0"/>
              </a:rPr>
              <a:t>Continue bag mask ventilation</a:t>
            </a:r>
          </a:p>
          <a:p>
            <a:r>
              <a:rPr lang="en-AU" dirty="0" smtClean="0">
                <a:ea typeface="ＭＳ Ｐゴシック" charset="0"/>
              </a:rPr>
              <a:t>Supraglottic Airway (LMA)</a:t>
            </a:r>
            <a:endParaRPr lang="en-AU" dirty="0">
              <a:ea typeface="ＭＳ Ｐゴシック" charset="0"/>
            </a:endParaRPr>
          </a:p>
          <a:p>
            <a:pPr lvl="2"/>
            <a:r>
              <a:rPr lang="en-AU" dirty="0" smtClean="0">
                <a:ea typeface="ＭＳ Ｐゴシック" charset="0"/>
              </a:rPr>
              <a:t>Easy to insert</a:t>
            </a:r>
          </a:p>
          <a:p>
            <a:r>
              <a:rPr lang="en-AU" dirty="0" smtClean="0">
                <a:ea typeface="ＭＳ Ｐゴシック" charset="0"/>
              </a:rPr>
              <a:t>Or if skill and equipment available</a:t>
            </a:r>
          </a:p>
          <a:p>
            <a:pPr marL="0" indent="0">
              <a:buNone/>
            </a:pPr>
            <a:r>
              <a:rPr lang="en-AU" dirty="0">
                <a:ea typeface="ＭＳ Ｐゴシック" charset="0"/>
              </a:rPr>
              <a:t>	</a:t>
            </a:r>
            <a:r>
              <a:rPr lang="en-AU" dirty="0" smtClean="0">
                <a:ea typeface="ＭＳ Ｐゴシック" charset="0"/>
              </a:rPr>
              <a:t>Endotracheal intubation</a:t>
            </a:r>
          </a:p>
          <a:p>
            <a:pPr lvl="2"/>
            <a:r>
              <a:rPr lang="en-AU" dirty="0" smtClean="0">
                <a:ea typeface="ＭＳ Ｐゴシック" charset="0"/>
              </a:rPr>
              <a:t>Difficult learning curve</a:t>
            </a:r>
          </a:p>
          <a:p>
            <a:r>
              <a:rPr lang="en-AU" dirty="0" err="1" smtClean="0">
                <a:ea typeface="ＭＳ Ｐゴシック" charset="0"/>
              </a:rPr>
              <a:t>Cricoid</a:t>
            </a:r>
            <a:r>
              <a:rPr lang="en-AU" dirty="0" smtClean="0">
                <a:ea typeface="ＭＳ Ｐゴシック" charset="0"/>
              </a:rPr>
              <a:t> </a:t>
            </a:r>
            <a:r>
              <a:rPr lang="en-AU" dirty="0">
                <a:ea typeface="ＭＳ Ｐゴシック" charset="0"/>
              </a:rPr>
              <a:t>cannula or surgical airway</a:t>
            </a:r>
          </a:p>
          <a:p>
            <a:pPr lvl="2"/>
            <a:r>
              <a:rPr lang="en-AU" dirty="0">
                <a:ea typeface="ＭＳ Ｐゴシック" charset="0"/>
              </a:rPr>
              <a:t>High risk – a last </a:t>
            </a:r>
            <a:r>
              <a:rPr lang="en-AU" dirty="0" smtClean="0">
                <a:ea typeface="ＭＳ Ｐゴシック" charset="0"/>
              </a:rPr>
              <a:t>resort.</a:t>
            </a:r>
            <a:endParaRPr lang="en-AU" dirty="0"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1556792"/>
            <a:ext cx="8420100" cy="4471988"/>
          </a:xfrm>
        </p:spPr>
        <p:txBody>
          <a:bodyPr/>
          <a:lstStyle/>
          <a:p>
            <a:r>
              <a:rPr lang="en-US" dirty="0" smtClean="0"/>
              <a:t>Easy to insert</a:t>
            </a:r>
          </a:p>
          <a:p>
            <a:r>
              <a:rPr lang="en-US" dirty="0" smtClean="0"/>
              <a:t>No protection against aspiration</a:t>
            </a:r>
          </a:p>
          <a:p>
            <a:r>
              <a:rPr lang="en-US" dirty="0" smtClean="0"/>
              <a:t>High pressures may inflate the stomach</a:t>
            </a:r>
          </a:p>
          <a:p>
            <a:r>
              <a:rPr lang="en-US" dirty="0" smtClean="0"/>
              <a:t>Confirm CO</a:t>
            </a:r>
            <a:r>
              <a:rPr lang="en-US" baseline="-25000" dirty="0" smtClean="0"/>
              <a:t>2 </a:t>
            </a:r>
            <a:r>
              <a:rPr lang="en-US" dirty="0"/>
              <a:t>using </a:t>
            </a:r>
            <a:r>
              <a:rPr lang="en-US" dirty="0" smtClean="0"/>
              <a:t>capnograph</a:t>
            </a:r>
          </a:p>
          <a:p>
            <a:endParaRPr lang="en-US" dirty="0"/>
          </a:p>
          <a:p>
            <a:r>
              <a:rPr lang="en-US" dirty="0"/>
              <a:t>If in Doubt – Take it </a:t>
            </a:r>
            <a:r>
              <a:rPr lang="en-US" dirty="0" smtClean="0"/>
              <a:t>Out.</a:t>
            </a:r>
            <a:endParaRPr lang="en-US" dirty="0"/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1712640" y="332656"/>
            <a:ext cx="6480720" cy="792088"/>
          </a:xfrm>
          <a:prstGeom prst="rect">
            <a:avLst/>
          </a:prstGeom>
          <a:ln w="63500">
            <a:solidFill>
              <a:srgbClr val="008000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42575" bIns="0" anchor="ctr" anchorCtr="0"/>
          <a:lstStyle/>
          <a:p>
            <a:pPr marL="42097" algn="ctr"/>
            <a:r>
              <a:rPr lang="en-AU" sz="3600" dirty="0" smtClean="0">
                <a:latin typeface="Arial Bold" pitchFamily="34" charset="0"/>
                <a:cs typeface="Arial Bold" pitchFamily="34" charset="0"/>
              </a:rPr>
              <a:t>Supraglottic Airway</a:t>
            </a:r>
            <a:endParaRPr lang="en-US" sz="3600" dirty="0">
              <a:latin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839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1556792"/>
            <a:ext cx="8420100" cy="4471988"/>
          </a:xfrm>
        </p:spPr>
        <p:txBody>
          <a:bodyPr/>
          <a:lstStyle/>
          <a:p>
            <a:r>
              <a:rPr lang="en-US" dirty="0" smtClean="0"/>
              <a:t>Difficult to learn and keep skills</a:t>
            </a:r>
          </a:p>
          <a:p>
            <a:r>
              <a:rPr lang="en-US" dirty="0" smtClean="0"/>
              <a:t>Only attempt if patient unresponsive to pain</a:t>
            </a:r>
          </a:p>
          <a:p>
            <a:r>
              <a:rPr lang="en-US" dirty="0" smtClean="0"/>
              <a:t>Only use if confirmation of CO</a:t>
            </a:r>
            <a:r>
              <a:rPr lang="en-US" baseline="-25000" dirty="0" smtClean="0"/>
              <a:t>2</a:t>
            </a:r>
            <a:r>
              <a:rPr lang="en-US" dirty="0" smtClean="0"/>
              <a:t> available 	</a:t>
            </a:r>
            <a:r>
              <a:rPr lang="en-US" sz="2400" dirty="0" smtClean="0"/>
              <a:t>(unrecognised oesophageal intubation)</a:t>
            </a:r>
            <a:endParaRPr lang="en-US" sz="2400" dirty="0"/>
          </a:p>
          <a:p>
            <a:r>
              <a:rPr lang="en-US" dirty="0" smtClean="0"/>
              <a:t>Two attempts only</a:t>
            </a:r>
          </a:p>
          <a:p>
            <a:r>
              <a:rPr lang="en-US" dirty="0" smtClean="0"/>
              <a:t>If in Doubt – Take it Out</a:t>
            </a:r>
          </a:p>
          <a:p>
            <a:r>
              <a:rPr lang="en-US" dirty="0" smtClean="0"/>
              <a:t>Patients </a:t>
            </a:r>
            <a:r>
              <a:rPr lang="en-US" dirty="0"/>
              <a:t>do not die from lack of an endotracheal </a:t>
            </a:r>
            <a:r>
              <a:rPr lang="en-US" dirty="0" smtClean="0"/>
              <a:t>tube – they die from hypoxia. </a:t>
            </a:r>
            <a:endParaRPr lang="en-US" dirty="0"/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1712640" y="332656"/>
            <a:ext cx="6480720" cy="792088"/>
          </a:xfrm>
          <a:prstGeom prst="rect">
            <a:avLst/>
          </a:prstGeom>
          <a:ln w="63500">
            <a:solidFill>
              <a:srgbClr val="FF6600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42575" bIns="0" anchor="ctr" anchorCtr="0"/>
          <a:lstStyle/>
          <a:p>
            <a:pPr marL="42097" algn="ctr"/>
            <a:r>
              <a:rPr lang="en-AU" sz="3600" dirty="0" smtClean="0">
                <a:latin typeface="Arial Bold" pitchFamily="34" charset="0"/>
                <a:cs typeface="Arial Bold" pitchFamily="34" charset="0"/>
              </a:rPr>
              <a:t>Endotracheal Intubation</a:t>
            </a:r>
            <a:endParaRPr lang="en-US" sz="3600" dirty="0">
              <a:latin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2412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528" y="1484784"/>
            <a:ext cx="8420100" cy="4471988"/>
          </a:xfrm>
          <a:noFill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 smtClean="0">
                <a:ea typeface="ＭＳ Ｐゴシック" charset="0"/>
              </a:rPr>
              <a:t>A dangerous technique</a:t>
            </a:r>
          </a:p>
          <a:p>
            <a:r>
              <a:rPr lang="en-AU" dirty="0" smtClean="0">
                <a:ea typeface="ＭＳ Ｐゴシック" charset="0"/>
              </a:rPr>
              <a:t>Options include:</a:t>
            </a:r>
            <a:endParaRPr lang="en-AU" dirty="0">
              <a:ea typeface="ＭＳ Ｐゴシック" charset="0"/>
            </a:endParaRPr>
          </a:p>
          <a:p>
            <a:pPr lvl="1"/>
            <a:r>
              <a:rPr lang="en-AU" dirty="0">
                <a:ea typeface="ＭＳ Ｐゴシック" charset="0"/>
              </a:rPr>
              <a:t>Cannula with </a:t>
            </a:r>
            <a:r>
              <a:rPr lang="en-AU" dirty="0" smtClean="0">
                <a:ea typeface="ＭＳ Ｐゴシック" charset="0"/>
              </a:rPr>
              <a:t>high pressure oxygen circuit</a:t>
            </a:r>
            <a:endParaRPr lang="en-AU" dirty="0">
              <a:ea typeface="ＭＳ Ｐゴシック" charset="0"/>
            </a:endParaRPr>
          </a:p>
          <a:p>
            <a:pPr lvl="1"/>
            <a:r>
              <a:rPr lang="en-AU" dirty="0">
                <a:ea typeface="ＭＳ Ｐゴシック" charset="0"/>
              </a:rPr>
              <a:t>Seldinger percutaneous airway</a:t>
            </a:r>
          </a:p>
          <a:p>
            <a:pPr lvl="1"/>
            <a:r>
              <a:rPr lang="en-AU" dirty="0">
                <a:ea typeface="ＭＳ Ｐゴシック" charset="0"/>
              </a:rPr>
              <a:t>Surgical </a:t>
            </a:r>
            <a:r>
              <a:rPr lang="en-AU" dirty="0" smtClean="0">
                <a:ea typeface="ＭＳ Ｐゴシック" charset="0"/>
              </a:rPr>
              <a:t>cricothyroidotomy</a:t>
            </a:r>
            <a:endParaRPr lang="en-AU" dirty="0">
              <a:ea typeface="ＭＳ Ｐゴシック" charset="0"/>
            </a:endParaRPr>
          </a:p>
          <a:p>
            <a:r>
              <a:rPr lang="en-AU" dirty="0">
                <a:ea typeface="ＭＳ Ｐゴシック" charset="0"/>
              </a:rPr>
              <a:t>Continue mask ventilation </a:t>
            </a:r>
            <a:r>
              <a:rPr lang="en-AU" dirty="0" smtClean="0">
                <a:ea typeface="ＭＳ Ｐゴシック" charset="0"/>
              </a:rPr>
              <a:t>or LMA</a:t>
            </a:r>
            <a:endParaRPr lang="en-AU" sz="1000" dirty="0">
              <a:ea typeface="ＭＳ Ｐゴシック" charset="0"/>
            </a:endParaRPr>
          </a:p>
          <a:p>
            <a:r>
              <a:rPr lang="en-AU" dirty="0">
                <a:ea typeface="ＭＳ Ｐゴシック" charset="0"/>
              </a:rPr>
              <a:t>High complication rate but better </a:t>
            </a:r>
            <a:r>
              <a:rPr lang="en-AU" dirty="0" smtClean="0">
                <a:ea typeface="ＭＳ Ｐゴシック" charset="0"/>
              </a:rPr>
              <a:t>than hypoxia.</a:t>
            </a:r>
            <a:endParaRPr lang="en-AU" dirty="0">
              <a:ea typeface="ＭＳ Ｐゴシック" charset="0"/>
            </a:endParaRPr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1712640" y="332656"/>
            <a:ext cx="6480720" cy="792088"/>
          </a:xfrm>
          <a:prstGeom prst="rect">
            <a:avLst/>
          </a:prstGeom>
          <a:ln w="63500" cap="flat">
            <a:solidFill>
              <a:srgbClr val="FF0000"/>
            </a:solidFill>
            <a:prstDash val="solid"/>
            <a:round/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42575" bIns="0" anchor="ctr" anchorCtr="0"/>
          <a:lstStyle/>
          <a:p>
            <a:pPr marL="42097" algn="ctr"/>
            <a:r>
              <a:rPr lang="en-AU" sz="3600" dirty="0" smtClean="0">
                <a:latin typeface="Arial Bold" pitchFamily="34" charset="0"/>
                <a:cs typeface="Arial Bold" pitchFamily="34" charset="0"/>
              </a:rPr>
              <a:t>Infraglottic Airway</a:t>
            </a:r>
            <a:endParaRPr lang="en-US" sz="3600" dirty="0">
              <a:latin typeface="Arial Bold" charset="0"/>
              <a:sym typeface="Arial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2648744" y="1052736"/>
            <a:ext cx="4032448" cy="5059724"/>
            <a:chOff x="2648744" y="1052736"/>
            <a:chExt cx="4032448" cy="5059724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3728864" y="306896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Bag Mask Ventilation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2648744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Supraglottic Airway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5313040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Endotracheal Intubation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728864" y="558924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Infraglottic</a:t>
              </a:r>
              <a:endParaRPr lang="en-US" sz="1400" dirty="0"/>
            </a:p>
            <a:p>
              <a:pPr algn="ctr"/>
              <a:r>
                <a:rPr lang="en-US" sz="1400" dirty="0" smtClean="0"/>
                <a:t>Airway</a:t>
              </a:r>
              <a:endParaRPr lang="en-US" sz="1400" dirty="0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4520952" y="1556792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4520952" y="2564904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3728864" y="1052736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Assess Patient</a:t>
              </a:r>
            </a:p>
            <a:p>
              <a:pPr algn="ctr"/>
              <a:r>
                <a:rPr lang="en-US" sz="1400" dirty="0" smtClean="0"/>
                <a:t>Call for Assistance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728864" y="2060848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Open Airway</a:t>
              </a:r>
            </a:p>
            <a:p>
              <a:pPr algn="ctr"/>
              <a:r>
                <a:rPr lang="en-US" sz="1400" dirty="0" smtClean="0"/>
                <a:t>Give Oxygen</a:t>
              </a:r>
              <a:endParaRPr lang="en-US" sz="1400" dirty="0"/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3944888" y="4725144"/>
              <a:ext cx="1440160" cy="820728"/>
            </a:xfrm>
            <a:prstGeom prst="downArrow">
              <a:avLst>
                <a:gd name="adj1" fmla="val 50000"/>
                <a:gd name="adj2" fmla="val 54683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chemeClr val="accent6"/>
                </a:gs>
              </a:gsLst>
              <a:lin ang="5400000" scaled="0"/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SpO</a:t>
              </a:r>
              <a:r>
                <a:rPr kumimoji="0" lang="en-US" sz="1100" b="1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2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&lt; 75%</a:t>
              </a:r>
            </a:p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100" dirty="0" smtClean="0">
                  <a:solidFill>
                    <a:schemeClr val="bg1"/>
                  </a:solidFill>
                </a:rPr>
                <a:t>&gt; 3min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Left-Right Arrow 9"/>
            <p:cNvSpPr/>
            <p:nvPr/>
          </p:nvSpPr>
          <p:spPr bwMode="auto">
            <a:xfrm rot="8100000">
              <a:off x="3368134" y="3778352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Left-Right Arrow 30"/>
            <p:cNvSpPr/>
            <p:nvPr/>
          </p:nvSpPr>
          <p:spPr bwMode="auto">
            <a:xfrm rot="13500000">
              <a:off x="5240342" y="3778351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eft-Right Arrow 10"/>
            <p:cNvSpPr/>
            <p:nvPr/>
          </p:nvSpPr>
          <p:spPr bwMode="auto">
            <a:xfrm>
              <a:off x="4088904" y="4221088"/>
              <a:ext cx="1152128" cy="432048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6" name="Title 1"/>
          <p:cNvSpPr txBox="1">
            <a:spLocks/>
          </p:cNvSpPr>
          <p:nvPr/>
        </p:nvSpPr>
        <p:spPr>
          <a:xfrm>
            <a:off x="2576736" y="188640"/>
            <a:ext cx="4104456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2400" dirty="0" smtClean="0"/>
              <a:t>Basic Airway Resuscitation Strategy</a:t>
            </a:r>
            <a:endParaRPr lang="en-US" sz="2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0287085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462543"/>
            <a:ext cx="8420100" cy="147051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200" dirty="0" smtClean="0"/>
              <a:t>Next we can practice these skills and run through some scenarios.</a:t>
            </a:r>
            <a:endParaRPr lang="en-US" sz="32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682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90 minutes of slides, skills and scenarios</a:t>
            </a:r>
          </a:p>
          <a:p>
            <a:pPr lvl="1"/>
            <a:r>
              <a:rPr lang="en-US" dirty="0" smtClean="0"/>
              <a:t>Slides to understand the strategy</a:t>
            </a:r>
          </a:p>
          <a:p>
            <a:pPr lvl="1"/>
            <a:r>
              <a:rPr lang="en-US" dirty="0" smtClean="0"/>
              <a:t>Skills stations to practice the manoeuvers</a:t>
            </a:r>
          </a:p>
          <a:p>
            <a:pPr lvl="1"/>
            <a:r>
              <a:rPr lang="en-US" dirty="0" smtClean="0"/>
              <a:t>Scenarios to practice putting it all together</a:t>
            </a:r>
          </a:p>
          <a:p>
            <a:pPr lvl="1"/>
            <a:endParaRPr lang="en-US" dirty="0"/>
          </a:p>
          <a:p>
            <a:r>
              <a:rPr lang="en-US" dirty="0" smtClean="0"/>
              <a:t>Let’s make it </a:t>
            </a:r>
            <a:r>
              <a:rPr lang="en-US" dirty="0"/>
              <a:t>p</a:t>
            </a:r>
            <a:r>
              <a:rPr lang="en-US" dirty="0" smtClean="0"/>
              <a:t>ractical &amp; interactive.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7605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Basic Airway Resuscitation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Our goal is to: 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Open &amp; protect the airway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Prevent hypoxia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Support ventilation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 strategy is “a series of manoeuvers or plans for obtaining a specific goal or result”.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8528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432720" y="188640"/>
            <a:ext cx="5040560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/>
              <a:t>The Strategy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864768" y="1177588"/>
            <a:ext cx="4032448" cy="5059724"/>
            <a:chOff x="2648744" y="1052736"/>
            <a:chExt cx="4032448" cy="5059724"/>
          </a:xfrm>
        </p:grpSpPr>
        <p:sp>
          <p:nvSpPr>
            <p:cNvPr id="20" name="TextBox 19"/>
            <p:cNvSpPr txBox="1"/>
            <p:nvPr/>
          </p:nvSpPr>
          <p:spPr bwMode="auto">
            <a:xfrm>
              <a:off x="3728864" y="306896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Bag Mask Ventilation</a:t>
              </a:r>
              <a:endParaRPr lang="en-US" sz="1400" dirty="0"/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2648744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Supraglottic Airway</a:t>
              </a:r>
              <a:endParaRPr lang="en-US" sz="1400" dirty="0"/>
            </a:p>
          </p:txBody>
        </p:sp>
        <p:sp>
          <p:nvSpPr>
            <p:cNvPr id="22" name="TextBox 21"/>
            <p:cNvSpPr txBox="1"/>
            <p:nvPr/>
          </p:nvSpPr>
          <p:spPr bwMode="auto">
            <a:xfrm>
              <a:off x="5313040" y="4221088"/>
              <a:ext cx="1368152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Endotracheal Intubation</a:t>
              </a:r>
              <a:endParaRPr lang="en-US" sz="1400" dirty="0"/>
            </a:p>
          </p:txBody>
        </p:sp>
        <p:sp>
          <p:nvSpPr>
            <p:cNvPr id="23" name="TextBox 22"/>
            <p:cNvSpPr txBox="1"/>
            <p:nvPr/>
          </p:nvSpPr>
          <p:spPr bwMode="auto">
            <a:xfrm>
              <a:off x="3728864" y="5589240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Infraglottic</a:t>
              </a:r>
              <a:endParaRPr lang="en-US" sz="1400" dirty="0"/>
            </a:p>
            <a:p>
              <a:pPr algn="ctr"/>
              <a:r>
                <a:rPr lang="en-US" sz="1400" dirty="0" smtClean="0"/>
                <a:t>Airway</a:t>
              </a:r>
              <a:endParaRPr lang="en-US" sz="1400" dirty="0"/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4520952" y="1556792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7" name="Down Arrow 26"/>
            <p:cNvSpPr/>
            <p:nvPr/>
          </p:nvSpPr>
          <p:spPr bwMode="auto">
            <a:xfrm>
              <a:off x="4520952" y="2564904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 bwMode="auto">
            <a:xfrm>
              <a:off x="3728864" y="1052736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Assess Patient</a:t>
              </a:r>
            </a:p>
            <a:p>
              <a:pPr algn="ctr"/>
              <a:r>
                <a:rPr lang="en-US" sz="1400" dirty="0" smtClean="0"/>
                <a:t>Call for Assistance</a:t>
              </a:r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728864" y="2060848"/>
              <a:ext cx="1872208" cy="523220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Open Airway</a:t>
              </a:r>
            </a:p>
            <a:p>
              <a:pPr algn="ctr"/>
              <a:r>
                <a:rPr lang="en-US" sz="1400" dirty="0" smtClean="0"/>
                <a:t>Give Oxygen</a:t>
              </a:r>
              <a:endParaRPr lang="en-US" sz="1400" dirty="0"/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3944888" y="4725144"/>
              <a:ext cx="1440160" cy="820728"/>
            </a:xfrm>
            <a:prstGeom prst="downArrow">
              <a:avLst>
                <a:gd name="adj1" fmla="val 50000"/>
                <a:gd name="adj2" fmla="val 54683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chemeClr val="accent6"/>
                </a:gs>
              </a:gsLst>
              <a:lin ang="5400000" scaled="0"/>
              <a:tileRect/>
            </a:gra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SpO</a:t>
              </a:r>
              <a:r>
                <a:rPr kumimoji="0" lang="en-US" sz="1100" b="1" i="0" u="none" strike="noStrike" cap="none" normalizeH="0" baseline="-2500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2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rPr>
                <a:t>&lt; 75%</a:t>
              </a:r>
            </a:p>
            <a:p>
              <a:pPr marR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sz="1100" dirty="0" smtClean="0">
                  <a:solidFill>
                    <a:schemeClr val="bg1"/>
                  </a:solidFill>
                </a:rPr>
                <a:t>&gt; 3min</a:t>
              </a:r>
              <a:endParaRPr kumimoji="0" 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0" name="Left-Right Arrow 9"/>
            <p:cNvSpPr/>
            <p:nvPr/>
          </p:nvSpPr>
          <p:spPr bwMode="auto">
            <a:xfrm rot="8100000">
              <a:off x="3368134" y="3778352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31" name="Left-Right Arrow 30"/>
            <p:cNvSpPr/>
            <p:nvPr/>
          </p:nvSpPr>
          <p:spPr bwMode="auto">
            <a:xfrm rot="13500000">
              <a:off x="5240342" y="3778351"/>
              <a:ext cx="700083" cy="288032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1" name="Left-Right Arrow 10"/>
            <p:cNvSpPr/>
            <p:nvPr/>
          </p:nvSpPr>
          <p:spPr bwMode="auto">
            <a:xfrm>
              <a:off x="4088904" y="4221088"/>
              <a:ext cx="1152128" cy="432048"/>
            </a:xfrm>
            <a:prstGeom prst="leftRight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3061556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720752" y="260648"/>
            <a:ext cx="4104456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/>
              <a:t>Phase 1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3224808" y="1340768"/>
            <a:ext cx="2952328" cy="3689580"/>
            <a:chOff x="3728864" y="1052736"/>
            <a:chExt cx="1872208" cy="2602345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3728864" y="3068960"/>
              <a:ext cx="1872208" cy="586121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rgbClr val="008000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Bag Mask Ventilation</a:t>
              </a:r>
              <a:endParaRPr lang="en-US" sz="2400" dirty="0"/>
            </a:p>
          </p:txBody>
        </p:sp>
        <p:sp>
          <p:nvSpPr>
            <p:cNvPr id="16" name="Down Arrow 15"/>
            <p:cNvSpPr/>
            <p:nvPr/>
          </p:nvSpPr>
          <p:spPr bwMode="auto">
            <a:xfrm>
              <a:off x="4520952" y="1556792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4520952" y="2564904"/>
              <a:ext cx="288032" cy="432048"/>
            </a:xfrm>
            <a:prstGeom prst="downArrow">
              <a:avLst/>
            </a:prstGeom>
            <a:solidFill>
              <a:schemeClr val="accent6"/>
            </a:solidFill>
            <a:ln w="1905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 bwMode="auto">
            <a:xfrm>
              <a:off x="3728864" y="1052736"/>
              <a:ext cx="1872208" cy="586121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Assess Patient</a:t>
              </a:r>
            </a:p>
            <a:p>
              <a:pPr algn="ctr"/>
              <a:r>
                <a:rPr lang="en-US" sz="2400" dirty="0" smtClean="0"/>
                <a:t>Call for Assistance</a:t>
              </a:r>
              <a:endParaRPr lang="en-US" sz="2400" dirty="0"/>
            </a:p>
          </p:txBody>
        </p:sp>
        <p:sp>
          <p:nvSpPr>
            <p:cNvPr id="19" name="TextBox 18"/>
            <p:cNvSpPr txBox="1"/>
            <p:nvPr/>
          </p:nvSpPr>
          <p:spPr bwMode="auto">
            <a:xfrm>
              <a:off x="3728864" y="2060848"/>
              <a:ext cx="1872208" cy="586121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accent2"/>
              </a:solidFill>
              <a:miter lim="800000"/>
              <a:headEnd/>
              <a:tailEnd/>
            </a:ln>
            <a:effectLst/>
            <a:ex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Open Airway</a:t>
              </a:r>
            </a:p>
            <a:p>
              <a:pPr algn="ctr"/>
              <a:r>
                <a:rPr lang="en-US" sz="2400" dirty="0" smtClean="0"/>
                <a:t>Give Oxygen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9048105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528" y="1700808"/>
            <a:ext cx="8420100" cy="4797762"/>
          </a:xfrm>
          <a:noFill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AU" dirty="0" smtClean="0">
                <a:ea typeface="ＭＳ Ｐゴシック" charset="0"/>
              </a:rPr>
              <a:t>Is the patient breathing?</a:t>
            </a:r>
          </a:p>
          <a:p>
            <a:r>
              <a:rPr lang="en-AU" dirty="0" smtClean="0">
                <a:ea typeface="ＭＳ Ｐゴシック" charset="0"/>
              </a:rPr>
              <a:t>Is there an open airway?</a:t>
            </a:r>
          </a:p>
          <a:p>
            <a:pPr lvl="1"/>
            <a:r>
              <a:rPr lang="en-AU" i="1" dirty="0">
                <a:ea typeface="ＭＳ Ｐゴシック" charset="0"/>
              </a:rPr>
              <a:t>Look</a:t>
            </a:r>
            <a:r>
              <a:rPr lang="en-AU" dirty="0">
                <a:ea typeface="ＭＳ Ｐゴシック" charset="0"/>
              </a:rPr>
              <a:t> </a:t>
            </a:r>
            <a:r>
              <a:rPr lang="en-AU" dirty="0" smtClean="0">
                <a:ea typeface="ＭＳ Ｐゴシック" charset="0"/>
              </a:rPr>
              <a:t>at the chest </a:t>
            </a:r>
            <a:r>
              <a:rPr lang="en-AU" dirty="0">
                <a:ea typeface="ＭＳ Ｐゴシック" charset="0"/>
              </a:rPr>
              <a:t>and abdomen</a:t>
            </a:r>
          </a:p>
          <a:p>
            <a:pPr lvl="1"/>
            <a:r>
              <a:rPr lang="en-AU" i="1" dirty="0">
                <a:ea typeface="ＭＳ Ｐゴシック" charset="0"/>
              </a:rPr>
              <a:t>Listen</a:t>
            </a:r>
            <a:r>
              <a:rPr lang="en-AU" dirty="0">
                <a:ea typeface="ＭＳ Ｐゴシック" charset="0"/>
              </a:rPr>
              <a:t> for noisy breathing or stridor</a:t>
            </a:r>
          </a:p>
          <a:p>
            <a:pPr lvl="1"/>
            <a:r>
              <a:rPr lang="en-AU" i="1" dirty="0">
                <a:ea typeface="ＭＳ Ｐゴシック" charset="0"/>
              </a:rPr>
              <a:t>Feel</a:t>
            </a:r>
            <a:r>
              <a:rPr lang="en-AU" dirty="0">
                <a:ea typeface="ＭＳ Ｐゴシック" charset="0"/>
              </a:rPr>
              <a:t> the chest and abdomen for movement</a:t>
            </a:r>
          </a:p>
          <a:p>
            <a:pPr lvl="1"/>
            <a:r>
              <a:rPr lang="en-AU" i="1" dirty="0" smtClean="0">
                <a:ea typeface="ＭＳ Ｐゴシック" charset="0"/>
              </a:rPr>
              <a:t>Attach</a:t>
            </a:r>
            <a:r>
              <a:rPr lang="en-AU" dirty="0" smtClean="0">
                <a:ea typeface="ＭＳ Ｐゴシック" charset="0"/>
              </a:rPr>
              <a:t> pulse oximetry [Aim for SpO</a:t>
            </a:r>
            <a:r>
              <a:rPr lang="en-AU" baseline="-25000" dirty="0" smtClean="0">
                <a:ea typeface="ＭＳ Ｐゴシック" charset="0"/>
              </a:rPr>
              <a:t>2</a:t>
            </a:r>
            <a:r>
              <a:rPr lang="en-AU" dirty="0" smtClean="0">
                <a:ea typeface="ＭＳ Ｐゴシック" charset="0"/>
              </a:rPr>
              <a:t> </a:t>
            </a:r>
            <a:r>
              <a:rPr lang="en-AU" dirty="0">
                <a:ea typeface="ＭＳ Ｐゴシック" charset="0"/>
              </a:rPr>
              <a:t>&gt;85%]</a:t>
            </a:r>
          </a:p>
          <a:p>
            <a:pPr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Call </a:t>
            </a:r>
            <a:r>
              <a:rPr lang="en-AU" dirty="0">
                <a:ea typeface="ＭＳ Ｐゴシック" charset="0"/>
              </a:rPr>
              <a:t>for </a:t>
            </a:r>
            <a:r>
              <a:rPr lang="en-AU" dirty="0" smtClean="0">
                <a:ea typeface="ＭＳ Ｐゴシック" charset="0"/>
              </a:rPr>
              <a:t>assistance early </a:t>
            </a:r>
            <a:endParaRPr lang="en-AU" dirty="0">
              <a:ea typeface="ＭＳ Ｐゴシック" charset="0"/>
            </a:endParaRPr>
          </a:p>
          <a:p>
            <a:pPr lvl="1">
              <a:lnSpc>
                <a:spcPct val="120000"/>
              </a:lnSpc>
            </a:pPr>
            <a:r>
              <a:rPr lang="en-AU" dirty="0">
                <a:ea typeface="ＭＳ Ｐゴシック" charset="0"/>
              </a:rPr>
              <a:t>equipment, staff, </a:t>
            </a:r>
            <a:r>
              <a:rPr lang="en-AU" dirty="0" smtClean="0">
                <a:ea typeface="ＭＳ Ｐゴシック" charset="0"/>
              </a:rPr>
              <a:t>specialists. </a:t>
            </a:r>
          </a:p>
          <a:p>
            <a:pPr lvl="1">
              <a:lnSpc>
                <a:spcPct val="120000"/>
              </a:lnSpc>
            </a:pPr>
            <a:endParaRPr lang="en-AU" dirty="0">
              <a:ea typeface="ＭＳ Ｐゴシック" charset="0"/>
            </a:endParaRPr>
          </a:p>
          <a:p>
            <a:endParaRPr lang="en-AU" dirty="0">
              <a:ea typeface="ＭＳ Ｐゴシック" charset="0"/>
            </a:endParaRPr>
          </a:p>
          <a:p>
            <a:pPr marL="457200" lvl="1" indent="0">
              <a:buNone/>
            </a:pPr>
            <a:endParaRPr lang="en-AU" dirty="0" smtClean="0">
              <a:ea typeface="ＭＳ Ｐゴシック" charset="0"/>
            </a:endParaRPr>
          </a:p>
          <a:p>
            <a:pPr lvl="1"/>
            <a:endParaRPr lang="en-AU" dirty="0" smtClean="0">
              <a:ea typeface="ＭＳ Ｐゴシック" charset="0"/>
            </a:endParaRPr>
          </a:p>
          <a:p>
            <a:pPr lvl="5"/>
            <a:endParaRPr lang="en-AU" dirty="0" smtClean="0">
              <a:ea typeface="ＭＳ Ｐゴシック" charset="0"/>
            </a:endParaRPr>
          </a:p>
        </p:txBody>
      </p:sp>
      <p:sp>
        <p:nvSpPr>
          <p:cNvPr id="5" name="Rectangle 7"/>
          <p:cNvSpPr>
            <a:spLocks/>
          </p:cNvSpPr>
          <p:nvPr/>
        </p:nvSpPr>
        <p:spPr bwMode="auto">
          <a:xfrm>
            <a:off x="1712640" y="476672"/>
            <a:ext cx="6480720" cy="1008112"/>
          </a:xfrm>
          <a:prstGeom prst="rect">
            <a:avLst/>
          </a:prstGeom>
          <a:ln w="63500"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42575" bIns="0"/>
          <a:lstStyle/>
          <a:p>
            <a:pPr marL="42097" algn="ctr"/>
            <a:r>
              <a:rPr lang="en-US" sz="3200" dirty="0">
                <a:latin typeface="Arial Bold" charset="0"/>
                <a:sym typeface="Arial Bold" charset="0"/>
              </a:rPr>
              <a:t>Assess </a:t>
            </a:r>
            <a:r>
              <a:rPr lang="en-US" sz="3200" dirty="0" smtClean="0">
                <a:latin typeface="Arial Bold" charset="0"/>
                <a:sym typeface="Arial Bold" charset="0"/>
              </a:rPr>
              <a:t>Patient</a:t>
            </a:r>
          </a:p>
          <a:p>
            <a:pPr marL="42097" algn="ctr"/>
            <a:r>
              <a:rPr lang="en-US" sz="3200" dirty="0" smtClean="0">
                <a:latin typeface="Arial Bold" charset="0"/>
                <a:sym typeface="Arial Bold" charset="0"/>
              </a:rPr>
              <a:t>Call for Assistance</a:t>
            </a:r>
            <a:endParaRPr lang="en-US" sz="3200" dirty="0">
              <a:latin typeface="Arial Bold" charset="0"/>
              <a:sym typeface="Arial Bold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4528" y="1412776"/>
            <a:ext cx="8820472" cy="5064224"/>
          </a:xfrm>
          <a:noFill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Open </a:t>
            </a:r>
            <a:r>
              <a:rPr lang="en-AU" dirty="0">
                <a:ea typeface="ＭＳ Ｐゴシック" charset="0"/>
              </a:rPr>
              <a:t>the airway</a:t>
            </a:r>
          </a:p>
          <a:p>
            <a:pPr lvl="1"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Chin lift with head tilt</a:t>
            </a:r>
          </a:p>
          <a:p>
            <a:pPr lvl="1">
              <a:lnSpc>
                <a:spcPct val="120000"/>
              </a:lnSpc>
            </a:pPr>
            <a:r>
              <a:rPr lang="en-AU" dirty="0">
                <a:ea typeface="ＭＳ Ｐゴシック" charset="0"/>
              </a:rPr>
              <a:t>J</a:t>
            </a:r>
            <a:r>
              <a:rPr lang="en-AU" dirty="0" smtClean="0">
                <a:ea typeface="ＭＳ Ｐゴシック" charset="0"/>
              </a:rPr>
              <a:t>aw thrust</a:t>
            </a:r>
            <a:endParaRPr lang="en-AU" dirty="0">
              <a:ea typeface="ＭＳ Ｐゴシック" charset="0"/>
            </a:endParaRPr>
          </a:p>
          <a:p>
            <a:pPr lvl="1"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Oral +/- </a:t>
            </a:r>
            <a:r>
              <a:rPr lang="en-AU" dirty="0">
                <a:ea typeface="ＭＳ Ｐゴシック" charset="0"/>
              </a:rPr>
              <a:t>nasal </a:t>
            </a:r>
            <a:r>
              <a:rPr lang="en-AU" dirty="0" smtClean="0">
                <a:ea typeface="ＭＳ Ｐゴシック" charset="0"/>
              </a:rPr>
              <a:t>airway</a:t>
            </a:r>
            <a:endParaRPr lang="en-AU" dirty="0">
              <a:ea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AU" dirty="0">
                <a:ea typeface="ＭＳ Ｐゴシック" charset="0"/>
              </a:rPr>
              <a:t>Administer oxygen with:</a:t>
            </a:r>
          </a:p>
          <a:p>
            <a:pPr lvl="1"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face mask (Hudson) / bag mask + reservoir</a:t>
            </a:r>
            <a:endParaRPr lang="en-AU" baseline="-25000" dirty="0">
              <a:ea typeface="ＭＳ Ｐゴシック" charset="0"/>
            </a:endParaRPr>
          </a:p>
          <a:p>
            <a:pPr>
              <a:lnSpc>
                <a:spcPct val="120000"/>
              </a:lnSpc>
            </a:pPr>
            <a:r>
              <a:rPr lang="en-AU" dirty="0" smtClean="0">
                <a:ea typeface="ＭＳ Ｐゴシック" charset="0"/>
              </a:rPr>
              <a:t>Hypoxia </a:t>
            </a:r>
            <a:r>
              <a:rPr lang="en-AU" dirty="0">
                <a:ea typeface="ＭＳ Ｐゴシック" charset="0"/>
              </a:rPr>
              <a:t>is more </a:t>
            </a:r>
            <a:r>
              <a:rPr lang="en-AU" dirty="0" smtClean="0">
                <a:ea typeface="ＭＳ Ｐゴシック" charset="0"/>
              </a:rPr>
              <a:t>dangerous than </a:t>
            </a:r>
            <a:r>
              <a:rPr lang="en-AU" dirty="0" err="1" smtClean="0">
                <a:ea typeface="ＭＳ Ｐゴシック" charset="0"/>
              </a:rPr>
              <a:t>hypercarbia</a:t>
            </a:r>
            <a:r>
              <a:rPr lang="en-AU" dirty="0" smtClean="0">
                <a:ea typeface="ＭＳ Ｐゴシック" charset="0"/>
              </a:rPr>
              <a:t>.</a:t>
            </a:r>
            <a:endParaRPr lang="en-AU" dirty="0">
              <a:ea typeface="ＭＳ Ｐゴシック" charset="0"/>
            </a:endParaRPr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1712640" y="404664"/>
            <a:ext cx="6480720" cy="1008112"/>
          </a:xfrm>
          <a:prstGeom prst="rect">
            <a:avLst/>
          </a:prstGeom>
          <a:ln w="63500">
            <a:headEnd/>
            <a:tailEnd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42575" bIns="0"/>
          <a:lstStyle/>
          <a:p>
            <a:pPr marL="42097" algn="ctr"/>
            <a:r>
              <a:rPr lang="en-US" sz="3200" dirty="0">
                <a:latin typeface="Arial Bold" charset="0"/>
                <a:sym typeface="Arial Bold" charset="0"/>
              </a:rPr>
              <a:t>Open Airway</a:t>
            </a:r>
          </a:p>
          <a:p>
            <a:pPr marL="42097" algn="ctr"/>
            <a:r>
              <a:rPr lang="en-US" sz="3200" dirty="0">
                <a:latin typeface="Arial Bold" charset="0"/>
                <a:sym typeface="Arial Bold" charset="0"/>
              </a:rPr>
              <a:t>Give Oxygen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_template p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536" y="1556792"/>
            <a:ext cx="8420100" cy="4471988"/>
          </a:xfrm>
        </p:spPr>
        <p:txBody>
          <a:bodyPr/>
          <a:lstStyle/>
          <a:p>
            <a:r>
              <a:rPr lang="en-AU" dirty="0" smtClean="0">
                <a:ea typeface="ＭＳ Ｐゴシック" charset="0"/>
              </a:rPr>
              <a:t>Easy to </a:t>
            </a:r>
            <a:r>
              <a:rPr lang="en-AU" dirty="0">
                <a:ea typeface="ＭＳ Ｐゴシック" charset="0"/>
              </a:rPr>
              <a:t>start </a:t>
            </a:r>
            <a:endParaRPr lang="en-AU" dirty="0" smtClean="0">
              <a:ea typeface="ＭＳ Ｐゴシック" charset="0"/>
            </a:endParaRPr>
          </a:p>
          <a:p>
            <a:pPr marL="0" lvl="2" indent="0">
              <a:buNone/>
            </a:pPr>
            <a:r>
              <a:rPr lang="en-AU" dirty="0" smtClean="0">
                <a:ea typeface="ＭＳ Ｐゴシック" charset="0"/>
              </a:rPr>
              <a:t>     but </a:t>
            </a:r>
            <a:r>
              <a:rPr lang="en-AU" dirty="0">
                <a:ea typeface="ＭＳ Ｐゴシック" charset="0"/>
              </a:rPr>
              <a:t>... hard to sustain [leaks &amp; stomach inflation]</a:t>
            </a:r>
            <a:endParaRPr lang="en-AU" dirty="0"/>
          </a:p>
          <a:p>
            <a:r>
              <a:rPr lang="en-AU" dirty="0" smtClean="0">
                <a:ea typeface="ＭＳ Ｐゴシック" charset="0"/>
              </a:rPr>
              <a:t>TWO person technique</a:t>
            </a:r>
          </a:p>
          <a:p>
            <a:r>
              <a:rPr lang="en-AU" dirty="0" smtClean="0">
                <a:ea typeface="ＭＳ Ｐゴシック" charset="0"/>
              </a:rPr>
              <a:t>Obtain a seal and open the airway</a:t>
            </a:r>
          </a:p>
          <a:p>
            <a:r>
              <a:rPr lang="en-AU" dirty="0" smtClean="0">
                <a:ea typeface="ＭＳ Ｐゴシック" charset="0"/>
              </a:rPr>
              <a:t>Look, listen and feel to assess air movement</a:t>
            </a:r>
          </a:p>
          <a:p>
            <a:r>
              <a:rPr lang="en-AU" dirty="0" smtClean="0">
                <a:ea typeface="ＭＳ Ｐゴシック" charset="0"/>
              </a:rPr>
              <a:t>Check SpO</a:t>
            </a:r>
            <a:r>
              <a:rPr lang="en-AU" baseline="-25000" dirty="0" smtClean="0">
                <a:ea typeface="ＭＳ Ｐゴシック" charset="0"/>
              </a:rPr>
              <a:t>2</a:t>
            </a:r>
            <a:r>
              <a:rPr lang="en-AU" dirty="0" smtClean="0">
                <a:ea typeface="ＭＳ Ｐゴシック" charset="0"/>
              </a:rPr>
              <a:t> - Aim &gt; 85%</a:t>
            </a:r>
          </a:p>
          <a:p>
            <a:r>
              <a:rPr lang="en-AU" dirty="0" smtClean="0">
                <a:ea typeface="ＭＳ Ｐゴシック" charset="0"/>
              </a:rPr>
              <a:t>This may be all that is required.</a:t>
            </a:r>
          </a:p>
        </p:txBody>
      </p:sp>
      <p:sp>
        <p:nvSpPr>
          <p:cNvPr id="4" name="Rectangle 7"/>
          <p:cNvSpPr>
            <a:spLocks/>
          </p:cNvSpPr>
          <p:nvPr/>
        </p:nvSpPr>
        <p:spPr bwMode="auto">
          <a:xfrm>
            <a:off x="1712640" y="332656"/>
            <a:ext cx="6480720" cy="792088"/>
          </a:xfrm>
          <a:prstGeom prst="rect">
            <a:avLst/>
          </a:prstGeom>
          <a:ln w="63500">
            <a:solidFill>
              <a:srgbClr val="008000"/>
            </a:solidFill>
            <a:headEnd/>
            <a:tailEnd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42575" bIns="0" anchor="ctr" anchorCtr="0"/>
          <a:lstStyle/>
          <a:p>
            <a:pPr marL="42097" algn="ctr"/>
            <a:r>
              <a:rPr lang="en-AU" sz="3600" dirty="0">
                <a:latin typeface="Arial Bold" pitchFamily="34" charset="0"/>
                <a:cs typeface="Arial Bold" pitchFamily="34" charset="0"/>
              </a:rPr>
              <a:t>Bag Mask </a:t>
            </a:r>
            <a:r>
              <a:rPr lang="en-AU" sz="3600" dirty="0" smtClean="0">
                <a:latin typeface="Arial Bold" pitchFamily="34" charset="0"/>
                <a:cs typeface="Arial Bold" pitchFamily="34" charset="0"/>
              </a:rPr>
              <a:t>Ventilation</a:t>
            </a:r>
            <a:endParaRPr lang="en-US" sz="3600" dirty="0">
              <a:latin typeface="Arial Bold" charset="0"/>
              <a:sym typeface="Arial Bold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5150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eft-Right Arrow 36"/>
          <p:cNvSpPr/>
          <p:nvPr/>
        </p:nvSpPr>
        <p:spPr bwMode="auto">
          <a:xfrm>
            <a:off x="3512840" y="3429000"/>
            <a:ext cx="2952328" cy="697822"/>
          </a:xfrm>
          <a:prstGeom prst="leftRightArrow">
            <a:avLst/>
          </a:prstGeom>
          <a:solidFill>
            <a:schemeClr val="accent6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864768" y="332656"/>
            <a:ext cx="4104456" cy="936104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dirty="0" smtClean="0"/>
              <a:t>Phase 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 bwMode="auto">
          <a:xfrm>
            <a:off x="3728864" y="3573016"/>
            <a:ext cx="2496348" cy="307777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AU" sz="1400" dirty="0" smtClean="0">
                <a:solidFill>
                  <a:schemeClr val="bg1"/>
                </a:solidFill>
              </a:rPr>
              <a:t>IF IN DOUBT, TAKE IT OUT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3080792" y="1196752"/>
            <a:ext cx="3638976" cy="1077218"/>
          </a:xfrm>
          <a:prstGeom prst="rect">
            <a:avLst/>
          </a:prstGeom>
          <a:solidFill>
            <a:schemeClr val="bg1"/>
          </a:solidFill>
          <a:ln w="50800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Bag Mask Ventilation</a:t>
            </a:r>
            <a:endParaRPr lang="en-US" sz="3200" dirty="0"/>
          </a:p>
        </p:txBody>
      </p:sp>
      <p:sp>
        <p:nvSpPr>
          <p:cNvPr id="17" name="TextBox 16"/>
          <p:cNvSpPr txBox="1"/>
          <p:nvPr/>
        </p:nvSpPr>
        <p:spPr bwMode="auto">
          <a:xfrm>
            <a:off x="704528" y="3356992"/>
            <a:ext cx="2711873" cy="954108"/>
          </a:xfrm>
          <a:prstGeom prst="rect">
            <a:avLst/>
          </a:prstGeom>
          <a:solidFill>
            <a:schemeClr val="bg1"/>
          </a:solidFill>
          <a:ln w="50800">
            <a:solidFill>
              <a:srgbClr val="008000"/>
            </a:solidFill>
            <a:miter lim="800000"/>
            <a:headEnd/>
            <a:tailEnd/>
          </a:ln>
          <a:effectLst/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Supraglottic Airway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6537176" y="3356992"/>
            <a:ext cx="2711873" cy="954108"/>
          </a:xfrm>
          <a:prstGeom prst="rect">
            <a:avLst/>
          </a:prstGeom>
          <a:solidFill>
            <a:schemeClr val="bg1"/>
          </a:solidFill>
          <a:ln w="50800">
            <a:solidFill>
              <a:srgbClr val="FF6600"/>
            </a:solidFill>
            <a:miter lim="800000"/>
            <a:headEnd/>
            <a:tailEnd/>
          </a:ln>
          <a:effectLst/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Endotracheal Intubation</a:t>
            </a:r>
            <a:endParaRPr lang="en-US" sz="2800" dirty="0"/>
          </a:p>
        </p:txBody>
      </p:sp>
      <p:sp>
        <p:nvSpPr>
          <p:cNvPr id="19" name="TextBox 18"/>
          <p:cNvSpPr txBox="1"/>
          <p:nvPr/>
        </p:nvSpPr>
        <p:spPr bwMode="auto">
          <a:xfrm>
            <a:off x="3080792" y="5517232"/>
            <a:ext cx="3638976" cy="1077218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Infraglottic</a:t>
            </a:r>
            <a:endParaRPr lang="en-US" sz="3200" dirty="0"/>
          </a:p>
          <a:p>
            <a:pPr algn="ctr"/>
            <a:r>
              <a:rPr lang="en-US" sz="3200" dirty="0" smtClean="0"/>
              <a:t>Airway</a:t>
            </a:r>
            <a:endParaRPr lang="en-US" sz="3200" dirty="0"/>
          </a:p>
        </p:txBody>
      </p:sp>
      <p:sp>
        <p:nvSpPr>
          <p:cNvPr id="34" name="Down Arrow 33"/>
          <p:cNvSpPr/>
          <p:nvPr/>
        </p:nvSpPr>
        <p:spPr bwMode="auto">
          <a:xfrm>
            <a:off x="3584848" y="4221088"/>
            <a:ext cx="2542140" cy="1262658"/>
          </a:xfrm>
          <a:prstGeom prst="downArrow">
            <a:avLst>
              <a:gd name="adj1" fmla="val 50000"/>
              <a:gd name="adj2" fmla="val 54683"/>
            </a:avLst>
          </a:prstGeom>
          <a:gradFill flip="none" rotWithShape="1">
            <a:gsLst>
              <a:gs pos="0">
                <a:srgbClr val="FF0000"/>
              </a:gs>
              <a:gs pos="100000">
                <a:schemeClr val="accent6"/>
              </a:gs>
            </a:gsLst>
            <a:lin ang="540000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SpO</a:t>
            </a:r>
            <a:r>
              <a:rPr kumimoji="0" lang="en-US" sz="1800" b="1" i="0" u="none" strike="noStrike" cap="none" normalizeH="0" baseline="-2500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&lt; 75%</a:t>
            </a: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800" dirty="0" smtClean="0">
                <a:solidFill>
                  <a:schemeClr val="bg1"/>
                </a:solidFill>
              </a:rPr>
              <a:t>&gt; 3min</a:t>
            </a:r>
            <a:endParaRPr kumimoji="0" lang="en-US" sz="18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35" name="Left-Right Arrow 34"/>
          <p:cNvSpPr/>
          <p:nvPr/>
        </p:nvSpPr>
        <p:spPr bwMode="auto">
          <a:xfrm rot="8100000">
            <a:off x="2259308" y="2604788"/>
            <a:ext cx="1323852" cy="465215"/>
          </a:xfrm>
          <a:prstGeom prst="leftRightArrow">
            <a:avLst/>
          </a:prstGeom>
          <a:solidFill>
            <a:schemeClr val="accent6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8" name="Left-Right Arrow 37"/>
          <p:cNvSpPr/>
          <p:nvPr/>
        </p:nvSpPr>
        <p:spPr bwMode="auto">
          <a:xfrm rot="13500000">
            <a:off x="6075733" y="2604787"/>
            <a:ext cx="1323852" cy="465215"/>
          </a:xfrm>
          <a:prstGeom prst="leftRightArrow">
            <a:avLst/>
          </a:prstGeom>
          <a:solidFill>
            <a:schemeClr val="accent6"/>
          </a:solidFill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66859559"/>
      </p:ext>
    </p:extLst>
  </p:cSld>
  <p:clrMapOvr>
    <a:masterClrMapping/>
  </p:clrMapOvr>
  <mc:AlternateContent>
    <mc:Choice xmlns:mv="urn:schemas-microsoft-com:mac:vml"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:a="http://schemas.openxmlformats.org/drawingml/2006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:a="http://schemas.openxmlformats.org/drawingml/2006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  <a:txDef>
      <a:spPr bwMode="auto">
        <a:noFill/>
        <a:ln w="19050">
          <a:solidFill>
            <a:schemeClr val="tx1"/>
          </a:solidFill>
          <a:miter lim="800000"/>
          <a:headEnd/>
          <a:tailEnd/>
        </a:ln>
        <a:effectLst/>
        <a:extLst>
          <a:ext uri="{909E8E84-426E-40dd-AFC4-6F175D3DCCD1}">
            <a14:hiddenFill xmlns:a14="http://schemas.microsoft.com/office/drawing/2010/main" xmlns:a="http://schemas.openxmlformats.org/drawingml/2006/main" xmlns="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 xmlns:a="http://schemas.openxmlformats.org/drawingml/2006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wrap="square">
        <a:spAutoFit/>
      </a:bodyPr>
      <a:lstStyle>
        <a:defPPr>
          <a:defRPr/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2597</TotalTime>
  <Words>1205</Words>
  <Application>Microsoft Macintosh PowerPoint</Application>
  <PresentationFormat>A4 Paper (210x297 mm)</PresentationFormat>
  <Paragraphs>185</Paragraphs>
  <Slides>15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Design</vt:lpstr>
      <vt:lpstr>Slide 1</vt:lpstr>
      <vt:lpstr>The Workshop</vt:lpstr>
      <vt:lpstr>Basic Airway Resuscitation Strategy</vt:lpstr>
      <vt:lpstr>Slide 4</vt:lpstr>
      <vt:lpstr>Slide 5</vt:lpstr>
      <vt:lpstr>Slide 6</vt:lpstr>
      <vt:lpstr>Slide 7</vt:lpstr>
      <vt:lpstr>Slide 8</vt:lpstr>
      <vt:lpstr>Slide 9</vt:lpstr>
      <vt:lpstr>What To Do Next?</vt:lpstr>
      <vt:lpstr>Slide 11</vt:lpstr>
      <vt:lpstr>Slide 12</vt:lpstr>
      <vt:lpstr>Slide 13</vt:lpstr>
      <vt:lpstr>Slide 14</vt:lpstr>
      <vt:lpstr>Next we can practice these skills and run through some scenarios.</vt:lpstr>
    </vt:vector>
  </TitlesOfParts>
  <Company>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</dc:creator>
  <cp:lastModifiedBy>Pauline Gleeson</cp:lastModifiedBy>
  <cp:revision>97</cp:revision>
  <cp:lastPrinted>2011-05-11T20:25:45Z</cp:lastPrinted>
  <dcterms:created xsi:type="dcterms:W3CDTF">2012-08-10T01:43:44Z</dcterms:created>
  <dcterms:modified xsi:type="dcterms:W3CDTF">2012-08-10T01:44:02Z</dcterms:modified>
</cp:coreProperties>
</file>