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2" r:id="rId2"/>
    <p:sldId id="306" r:id="rId3"/>
    <p:sldId id="288" r:id="rId4"/>
    <p:sldId id="297" r:id="rId5"/>
    <p:sldId id="271" r:id="rId6"/>
    <p:sldId id="272" r:id="rId7"/>
    <p:sldId id="298" r:id="rId8"/>
    <p:sldId id="299" r:id="rId9"/>
    <p:sldId id="270" r:id="rId10"/>
    <p:sldId id="286" r:id="rId11"/>
    <p:sldId id="300" r:id="rId12"/>
    <p:sldId id="273" r:id="rId13"/>
    <p:sldId id="301" r:id="rId14"/>
    <p:sldId id="274" r:id="rId15"/>
    <p:sldId id="275" r:id="rId16"/>
    <p:sldId id="302" r:id="rId17"/>
    <p:sldId id="304" r:id="rId18"/>
    <p:sldId id="305" r:id="rId19"/>
    <p:sldId id="276" r:id="rId20"/>
    <p:sldId id="277" r:id="rId21"/>
    <p:sldId id="303" r:id="rId22"/>
    <p:sldId id="279" r:id="rId23"/>
    <p:sldId id="307" r:id="rId24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00"/>
    <a:srgbClr val="FFFF00"/>
    <a:srgbClr val="CCFF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82" autoAdjust="0"/>
    <p:restoredTop sz="94660"/>
  </p:normalViewPr>
  <p:slideViewPr>
    <p:cSldViewPr>
      <p:cViewPr varScale="1">
        <p:scale>
          <a:sx n="84" d="100"/>
          <a:sy n="84" d="100"/>
        </p:scale>
        <p:origin x="-904" y="-104"/>
      </p:cViewPr>
      <p:guideLst>
        <p:guide orient="horz" pos="2160"/>
        <p:guide pos="9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33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A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/>
            </a:lvl1pPr>
          </a:lstStyle>
          <a:p>
            <a:fld id="{2EEF02B5-77C3-7A4C-BE3D-801A9A0D2CDB}" type="datetime1">
              <a:rPr lang="en-AU"/>
              <a:pPr/>
              <a:t>14/08/12</a:t>
            </a:fld>
            <a:endParaRPr lang="en-A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A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/>
            </a:lvl1pPr>
          </a:lstStyle>
          <a:p>
            <a:fld id="{37817AAD-B8A1-7A40-8F86-27F7F249540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1346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D7AC4-194E-F349-88D7-5E2A1412B7F0}" type="datetimeFigureOut">
              <a:rPr lang="en-US" smtClean="0"/>
              <a:pPr/>
              <a:t>14/08/12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5DF0B-29AB-084C-80F2-FF283B688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91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931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algorithm is similar in concept to</a:t>
            </a:r>
            <a:r>
              <a:rPr lang="en-US" baseline="0" dirty="0" smtClean="0"/>
              <a:t> the cardiac arrest algorithm that is now the standard.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Blue boxes</a:t>
            </a:r>
            <a:r>
              <a:rPr lang="en-US" baseline="0" dirty="0" smtClean="0"/>
              <a:t> indicate that everybody should be able to perform a task.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Green boxes should be able to be performed by anybody with First Aid training or above.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Orange requires more advanced training.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Red is a specific skill that requires team training on a regular basis.</a:t>
            </a:r>
            <a:endParaRPr lang="en-US" dirty="0" smtClean="0"/>
          </a:p>
          <a:p>
            <a:r>
              <a:rPr lang="en-US" dirty="0" smtClean="0"/>
              <a:t>Next we will practice each of these skills and run through some scenarios.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16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algorithm is similar in concept to</a:t>
            </a:r>
            <a:r>
              <a:rPr lang="en-US" baseline="0" dirty="0" smtClean="0"/>
              <a:t> the cardiac arrest algorithm that is now the standard.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Blue boxes</a:t>
            </a:r>
            <a:r>
              <a:rPr lang="en-US" baseline="0" dirty="0" smtClean="0"/>
              <a:t> indicate that everybody should be able to perform a task.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Green boxes should be able to be performed by anybody with First Aid training or above.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Orange requires more advanced training.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Red is a specific skill that requires team training on a regular basis.</a:t>
            </a:r>
            <a:endParaRPr lang="en-US" dirty="0" smtClean="0"/>
          </a:p>
          <a:p>
            <a:r>
              <a:rPr lang="en-US" dirty="0" smtClean="0"/>
              <a:t>Next we will practice each of these skills and run through some scenarios.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916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29937"/>
            <a:ext cx="8420100" cy="147051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96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8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22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6" y="609967"/>
            <a:ext cx="2105025" cy="54864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609967"/>
            <a:ext cx="6094942" cy="54864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08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45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933" y="4407145"/>
            <a:ext cx="8420100" cy="13617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933" y="2906958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814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567"/>
            <a:ext cx="409998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3067" y="1981567"/>
            <a:ext cx="409998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760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358"/>
            <a:ext cx="4377444" cy="6396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997"/>
            <a:ext cx="4377444" cy="39510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3259" y="1535358"/>
            <a:ext cx="4377442" cy="6396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3259" y="2174997"/>
            <a:ext cx="4377442" cy="39510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6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63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895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2562"/>
            <a:ext cx="3258433" cy="11627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2562"/>
            <a:ext cx="5537728" cy="58534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344"/>
            <a:ext cx="3258433" cy="46906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185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19" y="4800600"/>
            <a:ext cx="5943600" cy="567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19" y="613263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19" y="5367704"/>
            <a:ext cx="5943600" cy="8044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111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 cover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914400" y="3581400"/>
            <a:ext cx="5029200" cy="70788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4000" b="0" dirty="0" smtClean="0"/>
              <a:t>A Skills Workshop</a:t>
            </a:r>
            <a:endParaRPr lang="en-US" sz="4000" b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42950" y="404664"/>
            <a:ext cx="8420100" cy="1143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b="1" dirty="0">
                <a:ea typeface="ＭＳ Ｐゴシック" charset="0"/>
              </a:rPr>
              <a:t>Mask Ventilation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1539875"/>
            <a:ext cx="8420100" cy="50133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AU" dirty="0">
                <a:ea typeface="ＭＳ Ｐゴシック" charset="0"/>
              </a:rPr>
              <a:t>Obtain a seal [this may need both hands]</a:t>
            </a:r>
          </a:p>
          <a:p>
            <a:pPr>
              <a:lnSpc>
                <a:spcPct val="130000"/>
              </a:lnSpc>
            </a:pPr>
            <a:r>
              <a:rPr lang="en-AU" dirty="0">
                <a:ea typeface="ＭＳ Ｐゴシック" charset="0"/>
              </a:rPr>
              <a:t>Second person </a:t>
            </a:r>
            <a:r>
              <a:rPr lang="en-AU" dirty="0" smtClean="0">
                <a:ea typeface="ＭＳ Ｐゴシック" charset="0"/>
              </a:rPr>
              <a:t>squeezes </a:t>
            </a:r>
            <a:r>
              <a:rPr lang="en-AU" dirty="0">
                <a:ea typeface="ＭＳ Ｐゴシック" charset="0"/>
              </a:rPr>
              <a:t>the </a:t>
            </a:r>
            <a:r>
              <a:rPr lang="en-AU" dirty="0" smtClean="0">
                <a:ea typeface="ＭＳ Ｐゴシック" charset="0"/>
              </a:rPr>
              <a:t>bag</a:t>
            </a:r>
            <a:endParaRPr lang="en-AU" sz="1600" dirty="0">
              <a:ea typeface="ＭＳ Ｐゴシック" charset="0"/>
            </a:endParaRPr>
          </a:p>
          <a:p>
            <a:pPr>
              <a:lnSpc>
                <a:spcPct val="130000"/>
              </a:lnSpc>
            </a:pPr>
            <a:r>
              <a:rPr lang="en-AU" dirty="0">
                <a:ea typeface="ＭＳ Ｐゴシック" charset="0"/>
              </a:rPr>
              <a:t>Monitor airway pressure</a:t>
            </a:r>
          </a:p>
          <a:p>
            <a:pPr lvl="1">
              <a:lnSpc>
                <a:spcPct val="130000"/>
              </a:lnSpc>
            </a:pPr>
            <a:r>
              <a:rPr lang="en-AU" dirty="0">
                <a:ea typeface="ＭＳ Ｐゴシック" charset="0"/>
              </a:rPr>
              <a:t>Low – Leaking	High – Obstructed</a:t>
            </a:r>
          </a:p>
          <a:p>
            <a:pPr>
              <a:lnSpc>
                <a:spcPct val="130000"/>
              </a:lnSpc>
            </a:pPr>
            <a:r>
              <a:rPr lang="en-AU" dirty="0">
                <a:ea typeface="ＭＳ Ｐゴシック" charset="0"/>
              </a:rPr>
              <a:t>Watch chest movement</a:t>
            </a:r>
          </a:p>
          <a:p>
            <a:pPr>
              <a:lnSpc>
                <a:spcPct val="130000"/>
              </a:lnSpc>
            </a:pPr>
            <a:r>
              <a:rPr lang="en-AU" dirty="0">
                <a:ea typeface="ＭＳ Ｐゴシック" charset="0"/>
              </a:rPr>
              <a:t>Is the Sat </a:t>
            </a:r>
            <a:r>
              <a:rPr lang="en-AU" dirty="0" smtClean="0">
                <a:ea typeface="ＭＳ Ｐゴシック" charset="0"/>
              </a:rPr>
              <a:t>&gt; </a:t>
            </a:r>
            <a:r>
              <a:rPr lang="en-AU" dirty="0">
                <a:ea typeface="ＭＳ Ｐゴシック" charset="0"/>
              </a:rPr>
              <a:t>85</a:t>
            </a:r>
            <a:r>
              <a:rPr lang="en-AU" dirty="0" smtClean="0">
                <a:ea typeface="ＭＳ Ｐゴシック" charset="0"/>
              </a:rPr>
              <a:t>%?</a:t>
            </a:r>
            <a:endParaRPr lang="en-AU" dirty="0"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364" y="2790056"/>
            <a:ext cx="84201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Mask Ventilation video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75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88913"/>
            <a:ext cx="8662988" cy="1143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b="1" dirty="0">
                <a:ea typeface="ＭＳ Ｐゴシック" charset="0"/>
              </a:rPr>
              <a:t>Laryngeal Mask Airway</a:t>
            </a:r>
          </a:p>
        </p:txBody>
      </p:sp>
      <p:pic>
        <p:nvPicPr>
          <p:cNvPr id="22531" name="Picture 3" descr="LMA position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062311"/>
            <a:ext cx="3087687" cy="231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LM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0" t="15257" r="8604" b="15338"/>
          <a:stretch>
            <a:fillRect/>
          </a:stretch>
        </p:blipFill>
        <p:spPr bwMode="auto">
          <a:xfrm>
            <a:off x="6592888" y="1216144"/>
            <a:ext cx="3140038" cy="278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08000" y="1371601"/>
            <a:ext cx="6784975" cy="52959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dirty="0">
                <a:ea typeface="ＭＳ Ｐゴシック" charset="0"/>
              </a:rPr>
              <a:t>Size		Weight (kg)</a:t>
            </a:r>
          </a:p>
          <a:p>
            <a:pPr lvl="1">
              <a:buFontTx/>
              <a:buNone/>
            </a:pPr>
            <a:r>
              <a:rPr lang="en-AU" dirty="0">
                <a:ea typeface="ＭＳ Ｐゴシック" charset="0"/>
              </a:rPr>
              <a:t>	3		30-50</a:t>
            </a:r>
          </a:p>
          <a:p>
            <a:pPr lvl="1">
              <a:buFontTx/>
              <a:buNone/>
            </a:pPr>
            <a:r>
              <a:rPr lang="en-AU" dirty="0">
                <a:ea typeface="ＭＳ Ｐゴシック" charset="0"/>
              </a:rPr>
              <a:t>	4		50-70</a:t>
            </a:r>
          </a:p>
          <a:p>
            <a:pPr lvl="1">
              <a:buFontTx/>
              <a:buNone/>
            </a:pPr>
            <a:r>
              <a:rPr lang="en-AU" dirty="0">
                <a:ea typeface="ＭＳ Ｐゴシック" charset="0"/>
              </a:rPr>
              <a:t>	5		70 +</a:t>
            </a:r>
          </a:p>
          <a:p>
            <a:pPr lvl="4">
              <a:buFontTx/>
              <a:buNone/>
            </a:pPr>
            <a:r>
              <a:rPr lang="en-AU" dirty="0">
                <a:ea typeface="ＭＳ Ｐゴシック" charset="0"/>
              </a:rPr>
              <a:t> </a:t>
            </a:r>
          </a:p>
          <a:p>
            <a:r>
              <a:rPr lang="en-AU" dirty="0">
                <a:ea typeface="ＭＳ Ｐゴシック" charset="0"/>
              </a:rPr>
              <a:t>20 </a:t>
            </a:r>
            <a:r>
              <a:rPr lang="en-AU" dirty="0" err="1">
                <a:ea typeface="ＭＳ Ｐゴシック" charset="0"/>
              </a:rPr>
              <a:t>mls</a:t>
            </a:r>
            <a:r>
              <a:rPr lang="en-AU" dirty="0">
                <a:ea typeface="ＭＳ Ｐゴシック" charset="0"/>
              </a:rPr>
              <a:t>  of air in cuff</a:t>
            </a:r>
            <a:r>
              <a:rPr lang="en-AU" dirty="0" smtClean="0">
                <a:ea typeface="ＭＳ Ｐゴシック" charset="0"/>
              </a:rPr>
              <a:t> </a:t>
            </a:r>
            <a:br>
              <a:rPr lang="en-AU" dirty="0" smtClean="0">
                <a:ea typeface="ＭＳ Ｐゴシック" charset="0"/>
              </a:rPr>
            </a:br>
            <a:r>
              <a:rPr lang="en-AU" dirty="0" smtClean="0">
                <a:ea typeface="ＭＳ Ｐゴシック" charset="0"/>
              </a:rPr>
              <a:t>after inserting.</a:t>
            </a:r>
          </a:p>
          <a:p>
            <a:r>
              <a:rPr lang="en-AU" dirty="0">
                <a:ea typeface="ＭＳ Ｐゴシック" charset="0"/>
              </a:rPr>
              <a:t>If leaking or obstructing partly deflate cuff &amp; manipulate position.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780928"/>
            <a:ext cx="84201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LMA Insertion video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84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333375"/>
            <a:ext cx="8420100" cy="1143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b="1" dirty="0">
                <a:ea typeface="ＭＳ Ｐゴシック" charset="0"/>
              </a:rPr>
              <a:t>Endotracheal Intubation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557338"/>
            <a:ext cx="5757863" cy="53006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sz="2800" b="1" dirty="0">
                <a:ea typeface="ＭＳ Ｐゴシック" charset="0"/>
              </a:rPr>
              <a:t>Needs GCS =3</a:t>
            </a:r>
          </a:p>
          <a:p>
            <a:r>
              <a:rPr lang="en-AU" sz="2800" b="1" dirty="0" smtClean="0">
                <a:ea typeface="ＭＳ Ｐゴシック" charset="0"/>
              </a:rPr>
              <a:t>Minimum Equipment</a:t>
            </a:r>
            <a:endParaRPr lang="en-AU" sz="2800" b="1" dirty="0">
              <a:ea typeface="ＭＳ Ｐゴシック" charset="0"/>
            </a:endParaRPr>
          </a:p>
          <a:p>
            <a:pPr lvl="1"/>
            <a:r>
              <a:rPr lang="en-AU" sz="2400" dirty="0">
                <a:ea typeface="ＭＳ Ｐゴシック" charset="0"/>
              </a:rPr>
              <a:t>Laryngoscope, </a:t>
            </a:r>
            <a:r>
              <a:rPr lang="en-AU" sz="2400" dirty="0" smtClean="0">
                <a:ea typeface="ＭＳ Ｐゴシック" charset="0"/>
              </a:rPr>
              <a:t>endotracheal </a:t>
            </a:r>
            <a:r>
              <a:rPr lang="en-AU" sz="2400" dirty="0">
                <a:ea typeface="ＭＳ Ｐゴシック" charset="0"/>
              </a:rPr>
              <a:t>tube, 	</a:t>
            </a:r>
            <a:r>
              <a:rPr lang="en-AU" sz="2400" dirty="0" smtClean="0">
                <a:ea typeface="ＭＳ Ｐゴシック" charset="0"/>
              </a:rPr>
              <a:t>syringe </a:t>
            </a:r>
            <a:r>
              <a:rPr lang="en-AU" sz="2400" dirty="0">
                <a:ea typeface="ＭＳ Ｐゴシック" charset="0"/>
              </a:rPr>
              <a:t>&amp; tape</a:t>
            </a:r>
          </a:p>
          <a:p>
            <a:r>
              <a:rPr lang="en-US" sz="2800" b="1" dirty="0">
                <a:ea typeface="ＭＳ Ｐゴシック" charset="0"/>
              </a:rPr>
              <a:t>Two attempts only</a:t>
            </a:r>
          </a:p>
          <a:p>
            <a:pPr lvl="1"/>
            <a:r>
              <a:rPr lang="en-US" sz="2400" dirty="0" err="1">
                <a:ea typeface="ＭＳ Ｐゴシック" charset="0"/>
              </a:rPr>
              <a:t>Optimise</a:t>
            </a:r>
            <a:r>
              <a:rPr lang="en-US" sz="2400" dirty="0">
                <a:ea typeface="ＭＳ Ｐゴシック" charset="0"/>
              </a:rPr>
              <a:t> head position</a:t>
            </a:r>
          </a:p>
          <a:p>
            <a:pPr lvl="1"/>
            <a:r>
              <a:rPr lang="en-US" sz="2400" dirty="0">
                <a:ea typeface="ＭＳ Ｐゴシック" charset="0"/>
              </a:rPr>
              <a:t>Manipulate larynx</a:t>
            </a:r>
          </a:p>
          <a:p>
            <a:r>
              <a:rPr lang="en-US" sz="2800" b="1" dirty="0">
                <a:ea typeface="ＭＳ Ｐゴシック" charset="0"/>
              </a:rPr>
              <a:t>2nd Attempt add</a:t>
            </a:r>
          </a:p>
          <a:p>
            <a:pPr lvl="1"/>
            <a:r>
              <a:rPr lang="en-US" sz="2400" dirty="0" err="1">
                <a:ea typeface="ＭＳ Ｐゴシック" charset="0"/>
              </a:rPr>
              <a:t>Bougie</a:t>
            </a:r>
            <a:endParaRPr lang="en-US" sz="2400" dirty="0">
              <a:ea typeface="ＭＳ Ｐゴシック" charset="0"/>
            </a:endParaRPr>
          </a:p>
          <a:p>
            <a:pPr lvl="1"/>
            <a:r>
              <a:rPr lang="en-US" sz="2400" dirty="0">
                <a:ea typeface="ＭＳ Ｐゴシック" charset="0"/>
              </a:rPr>
              <a:t>Smallest cuffed ETT</a:t>
            </a:r>
          </a:p>
          <a:p>
            <a:pPr lvl="1"/>
            <a:r>
              <a:rPr lang="en-US" sz="2400" dirty="0">
                <a:ea typeface="ＭＳ Ｐゴシック" charset="0"/>
              </a:rPr>
              <a:t>Different laryngoscope?</a:t>
            </a:r>
            <a:endParaRPr lang="en-AU" sz="2400" dirty="0">
              <a:ea typeface="ＭＳ Ｐゴシック" charset="0"/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486" b="59593"/>
          <a:stretch>
            <a:fillRect/>
          </a:stretch>
        </p:blipFill>
        <p:spPr bwMode="auto">
          <a:xfrm>
            <a:off x="6934200" y="1217613"/>
            <a:ext cx="2771775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macintosh posi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5" y="3068638"/>
            <a:ext cx="2700338" cy="357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420100" cy="1143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dirty="0">
                <a:ea typeface="ＭＳ Ｐゴシック" charset="0"/>
              </a:rPr>
              <a:t>The Larynx</a:t>
            </a:r>
          </a:p>
        </p:txBody>
      </p:sp>
      <p:pic>
        <p:nvPicPr>
          <p:cNvPr id="24579" name="Picture 3" descr="laryn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469"/>
          <a:stretch>
            <a:fillRect/>
          </a:stretch>
        </p:blipFill>
        <p:spPr bwMode="auto">
          <a:xfrm>
            <a:off x="2457450" y="1484313"/>
            <a:ext cx="4684713" cy="414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7299325" y="1916113"/>
            <a:ext cx="2606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sz="2400" b="0"/>
              <a:t>Blade goes here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7292975" y="2565400"/>
            <a:ext cx="1541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sz="2400" b="0"/>
              <a:t>Epiglottis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7137400" y="4267200"/>
            <a:ext cx="2514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sz="2400" b="0"/>
              <a:t>Tube goes here</a:t>
            </a: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5318125" y="4508500"/>
            <a:ext cx="1841500" cy="1588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370763" y="3789363"/>
            <a:ext cx="19272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sz="2400" b="0"/>
              <a:t>Vocal cords</a:t>
            </a: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5597525" y="4076700"/>
            <a:ext cx="1544638" cy="1588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4953000" y="2781300"/>
            <a:ext cx="21844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>
            <a:off x="4953000" y="2133600"/>
            <a:ext cx="21844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372" y="2862064"/>
            <a:ext cx="84201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Endotracheal Intubation video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43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0"/>
            <a:ext cx="8420100" cy="1752600"/>
          </a:xfrm>
        </p:spPr>
        <p:txBody>
          <a:bodyPr/>
          <a:lstStyle/>
          <a:p>
            <a:r>
              <a:rPr lang="en-US" b="1" dirty="0" smtClean="0"/>
              <a:t>Intubating with a </a:t>
            </a:r>
            <a:r>
              <a:rPr lang="en-US" b="1" dirty="0" err="1" smtClean="0"/>
              <a:t>Bougie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1524000"/>
            <a:ext cx="8705850" cy="4624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A </a:t>
            </a:r>
            <a:r>
              <a:rPr lang="en-US" dirty="0" err="1" smtClean="0"/>
              <a:t>bougie</a:t>
            </a:r>
            <a:r>
              <a:rPr lang="en-US" dirty="0" smtClean="0"/>
              <a:t> is a plastic tube or rod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dirty="0"/>
              <a:t>	</a:t>
            </a:r>
            <a:r>
              <a:rPr lang="en-US" dirty="0" smtClean="0"/>
              <a:t>5 mm diameter and 60 </a:t>
            </a:r>
            <a:r>
              <a:rPr lang="en-US" dirty="0"/>
              <a:t>c</a:t>
            </a:r>
            <a:r>
              <a:rPr lang="en-US" dirty="0" smtClean="0"/>
              <a:t>m long</a:t>
            </a:r>
          </a:p>
          <a:p>
            <a:pPr>
              <a:lnSpc>
                <a:spcPct val="130000"/>
              </a:lnSpc>
            </a:pPr>
            <a:r>
              <a:rPr lang="en-US" dirty="0"/>
              <a:t>E</a:t>
            </a:r>
            <a:r>
              <a:rPr lang="en-US" dirty="0" smtClean="0"/>
              <a:t>asier to put through the cords under vision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A smaller ETT is slipped over it into trachea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Corkscrewing the tube anticlockwise may help pass it through the vocal cords.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953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862064"/>
            <a:ext cx="84201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Using a </a:t>
            </a:r>
            <a:r>
              <a:rPr lang="en-US" b="1" dirty="0" err="1" smtClean="0">
                <a:solidFill>
                  <a:srgbClr val="FFFFFF"/>
                </a:solidFill>
              </a:rPr>
              <a:t>Bougie</a:t>
            </a:r>
            <a:r>
              <a:rPr lang="en-US" b="1" dirty="0" smtClean="0">
                <a:solidFill>
                  <a:srgbClr val="FFFFFF"/>
                </a:solidFill>
              </a:rPr>
              <a:t> video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85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"/>
            <a:ext cx="8553450" cy="1524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b="1" dirty="0">
                <a:ea typeface="ＭＳ Ｐゴシック" charset="0"/>
              </a:rPr>
              <a:t>Confirming ETT Position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1371600"/>
            <a:ext cx="8420100" cy="477678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Aft>
                <a:spcPts val="600"/>
              </a:spcAft>
            </a:pPr>
            <a:r>
              <a:rPr lang="en-AU" dirty="0">
                <a:ea typeface="ＭＳ Ｐゴシック" charset="0"/>
              </a:rPr>
              <a:t>Chest </a:t>
            </a:r>
            <a:r>
              <a:rPr lang="en-AU" dirty="0" smtClean="0">
                <a:ea typeface="ＭＳ Ｐゴシック" charset="0"/>
              </a:rPr>
              <a:t>movement</a:t>
            </a:r>
          </a:p>
          <a:p>
            <a:pPr>
              <a:spcAft>
                <a:spcPts val="600"/>
              </a:spcAft>
            </a:pPr>
            <a:r>
              <a:rPr lang="en-AU" dirty="0">
                <a:ea typeface="ＭＳ Ｐゴシック" charset="0"/>
              </a:rPr>
              <a:t>Misting in the </a:t>
            </a:r>
            <a:r>
              <a:rPr lang="en-AU" dirty="0" smtClean="0">
                <a:ea typeface="ＭＳ Ｐゴシック" charset="0"/>
              </a:rPr>
              <a:t>tube</a:t>
            </a:r>
          </a:p>
          <a:p>
            <a:pPr>
              <a:spcAft>
                <a:spcPts val="600"/>
              </a:spcAft>
            </a:pPr>
            <a:r>
              <a:rPr lang="en-AU" dirty="0">
                <a:ea typeface="ＭＳ Ｐゴシック" charset="0"/>
              </a:rPr>
              <a:t>Listen to chest &amp; </a:t>
            </a:r>
            <a:r>
              <a:rPr lang="en-AU" dirty="0" smtClean="0">
                <a:ea typeface="ＭＳ Ｐゴシック" charset="0"/>
              </a:rPr>
              <a:t>stomach</a:t>
            </a:r>
          </a:p>
          <a:p>
            <a:pPr>
              <a:spcAft>
                <a:spcPts val="600"/>
              </a:spcAft>
            </a:pPr>
            <a:r>
              <a:rPr lang="en-AU" dirty="0">
                <a:ea typeface="ＭＳ Ｐゴシック" charset="0"/>
              </a:rPr>
              <a:t>Airway pressure [compliance</a:t>
            </a:r>
            <a:r>
              <a:rPr lang="en-AU" dirty="0" smtClean="0">
                <a:ea typeface="ＭＳ Ｐゴシック" charset="0"/>
              </a:rPr>
              <a:t>]</a:t>
            </a:r>
          </a:p>
          <a:p>
            <a:pPr>
              <a:spcAft>
                <a:spcPts val="600"/>
              </a:spcAft>
            </a:pPr>
            <a:r>
              <a:rPr lang="en-AU" dirty="0">
                <a:ea typeface="ＭＳ Ｐゴシック" charset="0"/>
              </a:rPr>
              <a:t>Capnography CO</a:t>
            </a:r>
            <a:r>
              <a:rPr lang="en-AU" baseline="-25000" dirty="0">
                <a:ea typeface="ＭＳ Ｐゴシック" charset="0"/>
              </a:rPr>
              <a:t>2</a:t>
            </a:r>
            <a:r>
              <a:rPr lang="en-AU" dirty="0">
                <a:ea typeface="ＭＳ Ｐゴシック" charset="0"/>
              </a:rPr>
              <a:t> after four </a:t>
            </a:r>
            <a:r>
              <a:rPr lang="en-AU" dirty="0" smtClean="0">
                <a:ea typeface="ＭＳ Ｐゴシック" charset="0"/>
              </a:rPr>
              <a:t>breaths</a:t>
            </a:r>
          </a:p>
          <a:p>
            <a:pPr>
              <a:spcAft>
                <a:spcPts val="600"/>
              </a:spcAft>
            </a:pPr>
            <a:r>
              <a:rPr lang="en-AU" dirty="0">
                <a:ea typeface="ＭＳ Ｐゴシック" charset="0"/>
              </a:rPr>
              <a:t>Is Sat &lt;85</a:t>
            </a:r>
            <a:r>
              <a:rPr lang="en-AU" dirty="0" smtClean="0">
                <a:ea typeface="ＭＳ Ｐゴシック" charset="0"/>
              </a:rPr>
              <a:t>%</a:t>
            </a:r>
          </a:p>
          <a:p>
            <a:pPr>
              <a:spcAft>
                <a:spcPts val="600"/>
              </a:spcAft>
            </a:pPr>
            <a:r>
              <a:rPr lang="en-AU" dirty="0" smtClean="0">
                <a:ea typeface="ＭＳ Ｐゴシック" charset="0"/>
              </a:rPr>
              <a:t>‘</a:t>
            </a:r>
            <a:r>
              <a:rPr lang="en-AU" dirty="0">
                <a:ea typeface="ＭＳ Ｐゴシック" charset="0"/>
              </a:rPr>
              <a:t>If in doubt – take it out.”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648744" y="1052736"/>
            <a:ext cx="4032448" cy="5059724"/>
            <a:chOff x="2648744" y="1052736"/>
            <a:chExt cx="4032448" cy="5059724"/>
          </a:xfrm>
        </p:grpSpPr>
        <p:sp>
          <p:nvSpPr>
            <p:cNvPr id="20" name="TextBox 19"/>
            <p:cNvSpPr txBox="1"/>
            <p:nvPr/>
          </p:nvSpPr>
          <p:spPr bwMode="auto">
            <a:xfrm>
              <a:off x="3728864" y="306896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Bag Mask Ventilation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2648744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Supraglottic Airway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5313040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Endotracheal Intubation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728864" y="558924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Infraglottic</a:t>
              </a:r>
              <a:endParaRPr lang="en-US" sz="1400" dirty="0"/>
            </a:p>
            <a:p>
              <a:pPr algn="ctr"/>
              <a:r>
                <a:rPr lang="en-US" sz="1400" dirty="0" smtClean="0"/>
                <a:t>Airway</a:t>
              </a:r>
              <a:endParaRPr lang="en-US" sz="1400" dirty="0"/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4520952" y="1556792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7" name="Down Arrow 26"/>
            <p:cNvSpPr/>
            <p:nvPr/>
          </p:nvSpPr>
          <p:spPr bwMode="auto">
            <a:xfrm>
              <a:off x="4520952" y="2564904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 bwMode="auto">
            <a:xfrm>
              <a:off x="3728864" y="1052736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Assess Patient</a:t>
              </a:r>
            </a:p>
            <a:p>
              <a:pPr algn="ctr"/>
              <a:r>
                <a:rPr lang="en-US" sz="1400" dirty="0" smtClean="0"/>
                <a:t>Call for Assistance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728864" y="2060848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Open Airway</a:t>
              </a:r>
            </a:p>
            <a:p>
              <a:pPr algn="ctr"/>
              <a:r>
                <a:rPr lang="en-US" sz="1400" dirty="0" smtClean="0"/>
                <a:t>Give Oxygen</a:t>
              </a:r>
              <a:endParaRPr lang="en-US" sz="1400" dirty="0"/>
            </a:p>
          </p:txBody>
        </p:sp>
        <p:sp>
          <p:nvSpPr>
            <p:cNvPr id="8" name="Down Arrow 7"/>
            <p:cNvSpPr/>
            <p:nvPr/>
          </p:nvSpPr>
          <p:spPr bwMode="auto">
            <a:xfrm>
              <a:off x="3944888" y="4725144"/>
              <a:ext cx="1440160" cy="820728"/>
            </a:xfrm>
            <a:prstGeom prst="downArrow">
              <a:avLst>
                <a:gd name="adj1" fmla="val 50000"/>
                <a:gd name="adj2" fmla="val 54683"/>
              </a:avLst>
            </a:prstGeom>
            <a:gradFill flip="none" rotWithShape="1">
              <a:gsLst>
                <a:gs pos="0">
                  <a:srgbClr val="FF0000"/>
                </a:gs>
                <a:gs pos="100000">
                  <a:schemeClr val="accent6"/>
                </a:gs>
              </a:gsLst>
              <a:lin ang="5400000" scaled="0"/>
              <a:tileRect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SpO</a:t>
              </a:r>
              <a:r>
                <a:rPr kumimoji="0" lang="en-US" sz="1100" b="1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2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&lt; 75%</a:t>
              </a:r>
            </a:p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100" dirty="0" smtClean="0">
                  <a:solidFill>
                    <a:schemeClr val="bg1"/>
                  </a:solidFill>
                </a:rPr>
                <a:t>&gt; 3min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0" name="Left-Right Arrow 9"/>
            <p:cNvSpPr/>
            <p:nvPr/>
          </p:nvSpPr>
          <p:spPr bwMode="auto">
            <a:xfrm rot="8100000">
              <a:off x="3368134" y="3778352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1" name="Left-Right Arrow 30"/>
            <p:cNvSpPr/>
            <p:nvPr/>
          </p:nvSpPr>
          <p:spPr bwMode="auto">
            <a:xfrm rot="13500000">
              <a:off x="5240342" y="3778351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Left-Right Arrow 10"/>
            <p:cNvSpPr/>
            <p:nvPr/>
          </p:nvSpPr>
          <p:spPr bwMode="auto">
            <a:xfrm>
              <a:off x="4088904" y="4221088"/>
              <a:ext cx="1152128" cy="432048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2576736" y="188640"/>
            <a:ext cx="4104456" cy="9361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dirty="0" smtClean="0"/>
              <a:t>Basic Airway Resuscitation Strategy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18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629650" cy="1143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b="1" dirty="0" err="1">
                <a:ea typeface="ＭＳ Ｐゴシック" charset="0"/>
              </a:rPr>
              <a:t>Cannula</a:t>
            </a:r>
            <a:r>
              <a:rPr lang="en-AU" b="1" dirty="0">
                <a:ea typeface="ＭＳ Ｐゴシック" charset="0"/>
              </a:rPr>
              <a:t> </a:t>
            </a:r>
            <a:r>
              <a:rPr lang="en-AU" b="1" dirty="0" err="1">
                <a:ea typeface="ＭＳ Ｐゴシック" charset="0"/>
              </a:rPr>
              <a:t>Cricothyroidotomy</a:t>
            </a:r>
            <a:endParaRPr lang="en-AU" b="1" dirty="0">
              <a:ea typeface="ＭＳ Ｐゴシック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5300" y="1295400"/>
            <a:ext cx="8915400" cy="53022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dirty="0">
                <a:ea typeface="ＭＳ Ｐゴシック" charset="0"/>
              </a:rPr>
              <a:t>Insert a</a:t>
            </a:r>
            <a:r>
              <a:rPr lang="en-US" dirty="0" smtClean="0">
                <a:ea typeface="ＭＳ Ｐゴシック" charset="0"/>
              </a:rPr>
              <a:t> large bore cannula </a:t>
            </a:r>
            <a:r>
              <a:rPr lang="en-AU" dirty="0" smtClean="0">
                <a:ea typeface="ＭＳ Ｐゴシック" charset="0"/>
              </a:rPr>
              <a:t>into the </a:t>
            </a:r>
            <a:r>
              <a:rPr lang="en-US" dirty="0" smtClean="0">
                <a:ea typeface="ＭＳ Ｐゴシック" charset="0"/>
              </a:rPr>
              <a:t>trachea</a:t>
            </a:r>
            <a:r>
              <a:rPr lang="en-US" dirty="0">
                <a:ea typeface="ＭＳ Ｐゴシック" charset="0"/>
              </a:rPr>
              <a:t>, angling it towards the </a:t>
            </a:r>
            <a:r>
              <a:rPr lang="en-US" dirty="0" smtClean="0">
                <a:ea typeface="ＭＳ Ｐゴシック" charset="0"/>
              </a:rPr>
              <a:t>feet</a:t>
            </a:r>
          </a:p>
          <a:p>
            <a:pPr>
              <a:lnSpc>
                <a:spcPct val="140000"/>
              </a:lnSpc>
            </a:pPr>
            <a:r>
              <a:rPr lang="en-US" dirty="0" smtClean="0">
                <a:ea typeface="ＭＳ Ｐゴシック" charset="0"/>
              </a:rPr>
              <a:t>Confirm </a:t>
            </a:r>
            <a:r>
              <a:rPr lang="en-US" dirty="0">
                <a:ea typeface="ＭＳ Ｐゴシック" charset="0"/>
              </a:rPr>
              <a:t>position by </a:t>
            </a:r>
            <a:r>
              <a:rPr lang="en-US" dirty="0" smtClean="0">
                <a:ea typeface="ＭＳ Ｐゴシック" charset="0"/>
              </a:rPr>
              <a:t>aspirating</a:t>
            </a:r>
          </a:p>
          <a:p>
            <a:pPr>
              <a:lnSpc>
                <a:spcPct val="140000"/>
              </a:lnSpc>
            </a:pPr>
            <a:r>
              <a:rPr lang="en-US" dirty="0" smtClean="0">
                <a:ea typeface="ＭＳ Ｐゴシック" charset="0"/>
              </a:rPr>
              <a:t>A </a:t>
            </a:r>
            <a:r>
              <a:rPr lang="en-US" dirty="0">
                <a:ea typeface="ＭＳ Ｐゴシック" charset="0"/>
              </a:rPr>
              <a:t>dangerous </a:t>
            </a:r>
            <a:r>
              <a:rPr lang="en-US" dirty="0" smtClean="0">
                <a:ea typeface="ＭＳ Ｐゴシック" charset="0"/>
              </a:rPr>
              <a:t>technique</a:t>
            </a:r>
            <a:r>
              <a:rPr lang="en-US" dirty="0">
                <a:ea typeface="ＭＳ Ｐゴシック" charset="0"/>
              </a:rPr>
              <a:t>	</a:t>
            </a:r>
            <a:r>
              <a:rPr lang="en-US" dirty="0" smtClean="0">
                <a:ea typeface="ＭＳ Ｐゴシック" charset="0"/>
              </a:rPr>
              <a:t>	</a:t>
            </a:r>
            <a:r>
              <a:rPr lang="en-US" dirty="0">
                <a:ea typeface="ＭＳ Ｐゴシック" charset="0"/>
              </a:rPr>
              <a:t>		        </a:t>
            </a:r>
            <a:r>
              <a:rPr lang="en-US" sz="2400" dirty="0">
                <a:ea typeface="ＭＳ Ｐゴシック" charset="0"/>
              </a:rPr>
              <a:t>[</a:t>
            </a:r>
            <a:r>
              <a:rPr lang="en-US" sz="2400" dirty="0" smtClean="0">
                <a:ea typeface="ＭＳ Ｐゴシック" charset="0"/>
              </a:rPr>
              <a:t>don</a:t>
            </a:r>
            <a:r>
              <a:rPr lang="en-AU" sz="2400" dirty="0" smtClean="0">
                <a:ea typeface="ＭＳ Ｐゴシック" charset="0"/>
              </a:rPr>
              <a:t>’</a:t>
            </a:r>
            <a:r>
              <a:rPr lang="en-US" sz="2400" dirty="0" smtClean="0">
                <a:ea typeface="ＭＳ Ｐゴシック" charset="0"/>
              </a:rPr>
              <a:t>t </a:t>
            </a:r>
            <a:r>
              <a:rPr lang="en-US" sz="2400" dirty="0">
                <a:ea typeface="ＭＳ Ｐゴシック" charset="0"/>
              </a:rPr>
              <a:t>do it unless you really have to</a:t>
            </a:r>
            <a:r>
              <a:rPr lang="en-US" sz="2400" dirty="0" smtClean="0">
                <a:ea typeface="ＭＳ Ｐゴシック" charset="0"/>
              </a:rPr>
              <a:t>]</a:t>
            </a:r>
          </a:p>
          <a:p>
            <a:pPr>
              <a:lnSpc>
                <a:spcPct val="140000"/>
              </a:lnSpc>
            </a:pPr>
            <a:r>
              <a:rPr lang="en-US" dirty="0" smtClean="0">
                <a:ea typeface="ＭＳ Ｐゴシック" charset="0"/>
              </a:rPr>
              <a:t>Do it when the SpO2 is &lt;75% for &gt;3 minutes.</a:t>
            </a:r>
            <a:endParaRPr lang="en-US" dirty="0"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790056"/>
            <a:ext cx="8420100" cy="11430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Cannula Oxygenation video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393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667750" cy="11715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sz="4000" dirty="0">
                <a:ea typeface="ＭＳ Ｐゴシック" charset="0"/>
              </a:rPr>
              <a:t>Homemade Jet Oxygenation Circuit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" y="1066800"/>
            <a:ext cx="8915400" cy="1582737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sz="2800" dirty="0">
                <a:ea typeface="ＭＳ Ｐゴシック" charset="0"/>
              </a:rPr>
              <a:t>Simple giving set with spike in end of green tubing</a:t>
            </a:r>
          </a:p>
          <a:p>
            <a:pPr lvl="4">
              <a:buFontTx/>
              <a:buNone/>
            </a:pPr>
            <a:r>
              <a:rPr lang="en-AU" sz="1000" dirty="0">
                <a:ea typeface="ＭＳ Ｐゴシック" charset="0"/>
              </a:rPr>
              <a:t> </a:t>
            </a:r>
          </a:p>
          <a:p>
            <a:r>
              <a:rPr lang="en-AU" sz="2800" dirty="0">
                <a:ea typeface="ＭＳ Ｐゴシック" charset="0"/>
              </a:rPr>
              <a:t>Cut a vent in the drip chamber.</a:t>
            </a:r>
          </a:p>
        </p:txBody>
      </p:sp>
      <p:pic>
        <p:nvPicPr>
          <p:cNvPr id="28676" name="Picture 4" descr="circuit1m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5" b="22299"/>
          <a:stretch>
            <a:fillRect/>
          </a:stretch>
        </p:blipFill>
        <p:spPr bwMode="auto">
          <a:xfrm>
            <a:off x="914400" y="2514600"/>
            <a:ext cx="8053387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648744" y="1052736"/>
            <a:ext cx="4032448" cy="5059724"/>
            <a:chOff x="2648744" y="1052736"/>
            <a:chExt cx="4032448" cy="5059724"/>
          </a:xfrm>
        </p:grpSpPr>
        <p:sp>
          <p:nvSpPr>
            <p:cNvPr id="20" name="TextBox 19"/>
            <p:cNvSpPr txBox="1"/>
            <p:nvPr/>
          </p:nvSpPr>
          <p:spPr bwMode="auto">
            <a:xfrm>
              <a:off x="3728864" y="306896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Bag Mask Ventilation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2648744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Supraglottic Airway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5313040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Endotracheal Intubation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728864" y="558924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Infraglottic</a:t>
              </a:r>
              <a:endParaRPr lang="en-US" sz="1400" dirty="0"/>
            </a:p>
            <a:p>
              <a:pPr algn="ctr"/>
              <a:r>
                <a:rPr lang="en-US" sz="1400" dirty="0" smtClean="0"/>
                <a:t>Airway</a:t>
              </a:r>
              <a:endParaRPr lang="en-US" sz="1400" dirty="0"/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4520952" y="1556792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7" name="Down Arrow 26"/>
            <p:cNvSpPr/>
            <p:nvPr/>
          </p:nvSpPr>
          <p:spPr bwMode="auto">
            <a:xfrm>
              <a:off x="4520952" y="2564904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 bwMode="auto">
            <a:xfrm>
              <a:off x="3728864" y="1052736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Assess Patient</a:t>
              </a:r>
            </a:p>
            <a:p>
              <a:pPr algn="ctr"/>
              <a:r>
                <a:rPr lang="en-US" sz="1400" dirty="0" smtClean="0"/>
                <a:t>Call for Assistance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728864" y="2060848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Open Airway</a:t>
              </a:r>
            </a:p>
            <a:p>
              <a:pPr algn="ctr"/>
              <a:r>
                <a:rPr lang="en-US" sz="1400" dirty="0" smtClean="0"/>
                <a:t>Give Oxygen</a:t>
              </a:r>
              <a:endParaRPr lang="en-US" sz="1400" dirty="0"/>
            </a:p>
          </p:txBody>
        </p:sp>
        <p:sp>
          <p:nvSpPr>
            <p:cNvPr id="8" name="Down Arrow 7"/>
            <p:cNvSpPr/>
            <p:nvPr/>
          </p:nvSpPr>
          <p:spPr bwMode="auto">
            <a:xfrm>
              <a:off x="3944888" y="4725144"/>
              <a:ext cx="1440160" cy="820728"/>
            </a:xfrm>
            <a:prstGeom prst="downArrow">
              <a:avLst>
                <a:gd name="adj1" fmla="val 50000"/>
                <a:gd name="adj2" fmla="val 54683"/>
              </a:avLst>
            </a:prstGeom>
            <a:gradFill flip="none" rotWithShape="1">
              <a:gsLst>
                <a:gs pos="0">
                  <a:srgbClr val="FF0000"/>
                </a:gs>
                <a:gs pos="100000">
                  <a:schemeClr val="accent6"/>
                </a:gs>
              </a:gsLst>
              <a:lin ang="5400000" scaled="0"/>
              <a:tileRect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SpO</a:t>
              </a:r>
              <a:r>
                <a:rPr kumimoji="0" lang="en-US" sz="1100" b="1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2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&lt; 75%</a:t>
              </a:r>
            </a:p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100" dirty="0" smtClean="0">
                  <a:solidFill>
                    <a:schemeClr val="bg1"/>
                  </a:solidFill>
                </a:rPr>
                <a:t>&gt; 3min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0" name="Left-Right Arrow 9"/>
            <p:cNvSpPr/>
            <p:nvPr/>
          </p:nvSpPr>
          <p:spPr bwMode="auto">
            <a:xfrm rot="8100000">
              <a:off x="3368134" y="3778352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1" name="Left-Right Arrow 30"/>
            <p:cNvSpPr/>
            <p:nvPr/>
          </p:nvSpPr>
          <p:spPr bwMode="auto">
            <a:xfrm rot="13500000">
              <a:off x="5240342" y="3778351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Left-Right Arrow 10"/>
            <p:cNvSpPr/>
            <p:nvPr/>
          </p:nvSpPr>
          <p:spPr bwMode="auto">
            <a:xfrm>
              <a:off x="4088904" y="4221088"/>
              <a:ext cx="1152128" cy="432048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2576736" y="188640"/>
            <a:ext cx="4104456" cy="9361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dirty="0" smtClean="0"/>
              <a:t>Basic Airway Resuscitation Strategy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618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mv="urn:schemas-microsoft-com:mac:vml"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4198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549275"/>
            <a:ext cx="7021513" cy="588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00472" y="116632"/>
            <a:ext cx="8420100" cy="11430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 smtClean="0"/>
              <a:t>Clear the Airway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2461800" y="1144633"/>
            <a:ext cx="184666" cy="27699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 bwMode="auto">
          <a:xfrm>
            <a:off x="1424608" y="3019599"/>
            <a:ext cx="7128792" cy="7694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Clearing the Airway video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40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384"/>
            <a:ext cx="9906000" cy="6858000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274638"/>
            <a:ext cx="9410700" cy="114300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sz="4000" b="1" dirty="0">
                <a:ea typeface="ＭＳ Ｐゴシック" charset="0"/>
              </a:rPr>
              <a:t>Improving the Pharyngeal Airway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42950" y="1652587"/>
            <a:ext cx="8420100" cy="4471988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dirty="0" err="1">
                <a:ea typeface="ＭＳ Ｐゴシック" charset="0"/>
              </a:rPr>
              <a:t>Oropharyngeal</a:t>
            </a:r>
            <a:r>
              <a:rPr lang="en-AU" dirty="0">
                <a:ea typeface="ＭＳ Ｐゴシック" charset="0"/>
              </a:rPr>
              <a:t> [</a:t>
            </a:r>
            <a:r>
              <a:rPr lang="en-AU" dirty="0" err="1">
                <a:ea typeface="ＭＳ Ｐゴシック" charset="0"/>
              </a:rPr>
              <a:t>Guedel’s</a:t>
            </a:r>
            <a:r>
              <a:rPr lang="en-AU" dirty="0">
                <a:ea typeface="ＭＳ Ｐゴシック" charset="0"/>
              </a:rPr>
              <a:t>]</a:t>
            </a:r>
          </a:p>
          <a:p>
            <a:pPr lvl="1"/>
            <a:r>
              <a:rPr lang="en-AU" dirty="0">
                <a:ea typeface="ＭＳ Ｐゴシック" charset="0"/>
              </a:rPr>
              <a:t>Holds upper airway open</a:t>
            </a:r>
          </a:p>
          <a:p>
            <a:pPr lvl="1"/>
            <a:r>
              <a:rPr lang="en-AU" dirty="0">
                <a:ea typeface="ＭＳ Ｐゴシック" charset="0"/>
              </a:rPr>
              <a:t>May stimulate cough &amp; vomit</a:t>
            </a:r>
          </a:p>
          <a:p>
            <a:pPr lvl="2">
              <a:spcAft>
                <a:spcPts val="1800"/>
              </a:spcAft>
            </a:pPr>
            <a:endParaRPr lang="en-AU" dirty="0" smtClean="0">
              <a:ea typeface="ＭＳ Ｐゴシック" charset="0"/>
            </a:endParaRPr>
          </a:p>
          <a:p>
            <a:r>
              <a:rPr lang="en-AU" dirty="0" smtClean="0">
                <a:ea typeface="ＭＳ Ｐゴシック" charset="0"/>
              </a:rPr>
              <a:t>Nasopharyngeal</a:t>
            </a:r>
            <a:endParaRPr lang="en-AU" dirty="0">
              <a:ea typeface="ＭＳ Ｐゴシック" charset="0"/>
            </a:endParaRPr>
          </a:p>
          <a:p>
            <a:pPr lvl="1"/>
            <a:r>
              <a:rPr lang="en-AU" dirty="0">
                <a:ea typeface="ＭＳ Ｐゴシック" charset="0"/>
              </a:rPr>
              <a:t>Better tolerated</a:t>
            </a:r>
          </a:p>
          <a:p>
            <a:pPr lvl="1"/>
            <a:r>
              <a:rPr lang="en-AU" dirty="0">
                <a:ea typeface="ＭＳ Ｐゴシック" charset="0"/>
              </a:rPr>
              <a:t>May cause nose bleed.</a:t>
            </a:r>
          </a:p>
        </p:txBody>
      </p:sp>
      <p:pic>
        <p:nvPicPr>
          <p:cNvPr id="20484" name="Picture 4" descr="Guedel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763" y="1550988"/>
            <a:ext cx="3152775" cy="218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nasopharyngeal phot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3886200"/>
            <a:ext cx="3133725" cy="2135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21506" name="Picture 2" descr="guedeldi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500" y="368300"/>
            <a:ext cx="43688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657975" y="1125538"/>
            <a:ext cx="1668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sz="2400" b="0"/>
              <a:t>Just Right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7657975" y="2971800"/>
            <a:ext cx="13382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sz="2400" b="0"/>
              <a:t>Too Big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657975" y="5229225"/>
            <a:ext cx="1687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AU" sz="2400" b="0"/>
              <a:t>Too Small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4488" y="476672"/>
            <a:ext cx="8420100" cy="1143000"/>
          </a:xfrm>
        </p:spPr>
        <p:txBody>
          <a:bodyPr/>
          <a:lstStyle/>
          <a:p>
            <a:r>
              <a:rPr lang="en-US" b="1" dirty="0" smtClean="0"/>
              <a:t>What Size?</a:t>
            </a:r>
            <a:endParaRPr lang="en-US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1064568" y="2947591"/>
            <a:ext cx="7867158" cy="769441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</a:rPr>
              <a:t>Oropharyngeal Airway Video</a:t>
            </a:r>
            <a:endParaRPr lang="en-US" sz="4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441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2718048"/>
            <a:ext cx="84201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FFFF"/>
                </a:solidFill>
              </a:rPr>
              <a:t>Nasopharyngeal Airway video</a:t>
            </a:r>
            <a:endParaRPr lang="en-US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22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906000" cy="6858000"/>
          </a:xfrm>
          <a:prstGeom prst="rect">
            <a:avLst/>
          </a:prstGeom>
        </p:spPr>
      </p:pic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AU" b="1" dirty="0" smtClean="0">
                <a:ea typeface="ＭＳ Ｐゴシック" charset="0"/>
              </a:rPr>
              <a:t>Before Bag Mask Ventilation</a:t>
            </a:r>
            <a:br>
              <a:rPr lang="en-AU" b="1" dirty="0" smtClean="0">
                <a:ea typeface="ＭＳ Ｐゴシック" charset="0"/>
              </a:rPr>
            </a:br>
            <a:r>
              <a:rPr lang="en-AU" b="1" dirty="0" smtClean="0">
                <a:ea typeface="ＭＳ Ｐゴシック" charset="0"/>
              </a:rPr>
              <a:t>Check </a:t>
            </a:r>
            <a:r>
              <a:rPr lang="en-AU" b="1" dirty="0">
                <a:ea typeface="ＭＳ Ｐゴシック" charset="0"/>
              </a:rPr>
              <a:t>the Self-inflating Bag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850" y="2350219"/>
            <a:ext cx="8420100" cy="417512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AU" dirty="0">
                <a:ea typeface="ＭＳ Ｐゴシック" charset="0"/>
              </a:rPr>
              <a:t>Occlude patient connection </a:t>
            </a:r>
          </a:p>
          <a:p>
            <a:pPr>
              <a:lnSpc>
                <a:spcPct val="150000"/>
              </a:lnSpc>
            </a:pPr>
            <a:r>
              <a:rPr lang="en-AU" dirty="0">
                <a:ea typeface="ＭＳ Ｐゴシック" charset="0"/>
              </a:rPr>
              <a:t>Squeeze </a:t>
            </a:r>
            <a:r>
              <a:rPr lang="en-AU" dirty="0" smtClean="0">
                <a:ea typeface="ＭＳ Ｐゴシック" charset="0"/>
              </a:rPr>
              <a:t>the bag </a:t>
            </a:r>
            <a:r>
              <a:rPr lang="en-AU" dirty="0">
                <a:ea typeface="ＭＳ Ｐゴシック" charset="0"/>
              </a:rPr>
              <a:t>- </a:t>
            </a:r>
            <a:r>
              <a:rPr lang="en-AU" dirty="0" smtClean="0">
                <a:ea typeface="ＭＳ Ｐゴシック" charset="0"/>
              </a:rPr>
              <a:t>[confirm no </a:t>
            </a:r>
            <a:r>
              <a:rPr lang="en-AU" dirty="0">
                <a:ea typeface="ＭＳ Ｐゴシック" charset="0"/>
              </a:rPr>
              <a:t>leak]</a:t>
            </a:r>
          </a:p>
          <a:p>
            <a:pPr>
              <a:lnSpc>
                <a:spcPct val="150000"/>
              </a:lnSpc>
            </a:pPr>
            <a:r>
              <a:rPr lang="en-AU" dirty="0" smtClean="0">
                <a:ea typeface="ＭＳ Ｐゴシック" charset="0"/>
              </a:rPr>
              <a:t>Ensure oxygen is connected </a:t>
            </a:r>
            <a:r>
              <a:rPr lang="en-AU" dirty="0">
                <a:ea typeface="ＭＳ Ｐゴシック" charset="0"/>
              </a:rPr>
              <a:t>and  </a:t>
            </a:r>
            <a:r>
              <a:rPr lang="en-AU" dirty="0" smtClean="0">
                <a:ea typeface="ＭＳ Ｐゴシック" charset="0"/>
              </a:rPr>
              <a:t>   reservoir inflating</a:t>
            </a:r>
            <a:r>
              <a:rPr lang="en-AU" dirty="0">
                <a:ea typeface="ＭＳ Ｐゴシック" charset="0"/>
              </a:rPr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  <a:txDef>
      <a:spPr bwMode="auto">
        <a:noFill/>
        <a:ln w="19050">
          <a:solidFill>
            <a:schemeClr val="tx1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>
        <a:spAutoFit/>
      </a:bodyPr>
      <a:lstStyle>
        <a:defPPr>
          <a:defRPr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3727</TotalTime>
  <Words>459</Words>
  <Application>Microsoft Macintosh PowerPoint</Application>
  <PresentationFormat>A4 Paper (210x297 mm)</PresentationFormat>
  <Paragraphs>121</Paragraphs>
  <Slides>23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Improving the Pharyngeal Airway</vt:lpstr>
      <vt:lpstr>What Size?</vt:lpstr>
      <vt:lpstr>PowerPoint Presentation</vt:lpstr>
      <vt:lpstr>Nasopharyngeal Airway video</vt:lpstr>
      <vt:lpstr>Before Bag Mask Ventilation Check the Self-inflating Bag</vt:lpstr>
      <vt:lpstr>Mask Ventilation</vt:lpstr>
      <vt:lpstr>Mask Ventilation video</vt:lpstr>
      <vt:lpstr>Laryngeal Mask Airway</vt:lpstr>
      <vt:lpstr>LMA Insertion video</vt:lpstr>
      <vt:lpstr>Endotracheal Intubation</vt:lpstr>
      <vt:lpstr>The Larynx</vt:lpstr>
      <vt:lpstr>Endotracheal Intubation video</vt:lpstr>
      <vt:lpstr>Intubating with a Bougie</vt:lpstr>
      <vt:lpstr>Using a Bougie video</vt:lpstr>
      <vt:lpstr>Confirming ETT Position</vt:lpstr>
      <vt:lpstr>Cannula Cricothyroidotomy</vt:lpstr>
      <vt:lpstr>Cannula Oxygenation video</vt:lpstr>
      <vt:lpstr>Homemade Jet Oxygenation Circuit</vt:lpstr>
      <vt:lpstr>PowerPoint Presentation</vt:lpstr>
    </vt:vector>
  </TitlesOfParts>
  <Company>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</dc:creator>
  <cp:lastModifiedBy>Richard Morris</cp:lastModifiedBy>
  <cp:revision>68</cp:revision>
  <cp:lastPrinted>2011-05-11T20:25:45Z</cp:lastPrinted>
  <dcterms:created xsi:type="dcterms:W3CDTF">2012-08-10T01:35:49Z</dcterms:created>
  <dcterms:modified xsi:type="dcterms:W3CDTF">2012-08-14T08:30:59Z</dcterms:modified>
</cp:coreProperties>
</file>